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19" r:id="rId2"/>
    <p:sldId id="417" r:id="rId3"/>
    <p:sldId id="391" r:id="rId4"/>
    <p:sldId id="411" r:id="rId5"/>
    <p:sldId id="412" r:id="rId6"/>
    <p:sldId id="413" r:id="rId7"/>
    <p:sldId id="414" r:id="rId8"/>
    <p:sldId id="416" r:id="rId9"/>
    <p:sldId id="415" r:id="rId10"/>
  </p:sldIdLst>
  <p:sldSz cx="9144000" cy="6858000" type="screen4x3"/>
  <p:notesSz cx="6797675" cy="9872663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A70B"/>
    <a:srgbClr val="8246AF"/>
    <a:srgbClr val="63A844"/>
    <a:srgbClr val="A7A8AA"/>
    <a:srgbClr val="FF8200"/>
    <a:srgbClr val="58A132"/>
    <a:srgbClr val="D40F7D"/>
    <a:srgbClr val="00C7B1"/>
    <a:srgbClr val="890C58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5652" autoAdjust="0"/>
  </p:normalViewPr>
  <p:slideViewPr>
    <p:cSldViewPr>
      <p:cViewPr varScale="1">
        <p:scale>
          <a:sx n="87" d="100"/>
          <a:sy n="87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90" y="-90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p-v-fin01\Finance\Finance%20Birmingham\Capital%20planning\Budgets\Forecasts\2016\Data%20charts%20for%20investor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p-v-fin01\Finance\Finance%20Birmingham\Capital%20planning\Budgets\Forecasts\2016\Data%20charts%20for%20investor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p-v-fin01\Finance\Finance%20Birmingham\Capital%20planning\Budgets\Forecasts\2016\Data%20charts%20for%20investor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p-v-fin01\Finance\Finance%20Birmingham\Capital%20planning\Budgets\Forecasts\2016\Data%20charts%20for%20investor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p-v-fin01\Finance\Finance%20Birmingham\Capital%20planning\Budgets\Forecasts\2016\Data%20charts%20for%20investor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p-v-fin01\Finance\Finance%20Birmingham\Capital%20planning\Budgets\Forecasts\2016\Data%20charts%20for%20invest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5"/>
  <c:chart>
    <c:title>
      <c:tx>
        <c:rich>
          <a:bodyPr/>
          <a:lstStyle/>
          <a:p>
            <a:pPr>
              <a:defRPr/>
            </a:pPr>
            <a:r>
              <a:rPr lang="en-GB" sz="1200" u="sng" dirty="0" smtClean="0"/>
              <a:t>Underlying profit</a:t>
            </a:r>
            <a:r>
              <a:rPr lang="en-GB" sz="1200" u="sng" baseline="0" dirty="0" smtClean="0"/>
              <a:t> before tax (£m)</a:t>
            </a:r>
            <a:r>
              <a:rPr lang="en-GB" sz="1200" u="sng" baseline="30000" dirty="0" smtClean="0"/>
              <a:t>(1)</a:t>
            </a:r>
            <a:endParaRPr lang="en-GB" sz="1200" u="sng" baseline="30000" dirty="0"/>
          </a:p>
        </c:rich>
      </c:tx>
      <c:layout>
        <c:manualLayout>
          <c:xMode val="edge"/>
          <c:yMode val="edge"/>
          <c:x val="0"/>
          <c:y val="4.7557260626894665E-3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64A70B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Sheet1!$L$2:$M$2</c:f>
              <c:strCache>
                <c:ptCount val="2"/>
                <c:pt idx="0">
                  <c:v>H1 2015</c:v>
                </c:pt>
                <c:pt idx="1">
                  <c:v>H1 2016</c:v>
                </c:pt>
              </c:strCache>
            </c:strRef>
          </c:cat>
          <c:val>
            <c:numRef>
              <c:f>Sheet1!$L$3:$M$3</c:f>
              <c:numCache>
                <c:formatCode>_-* #,##0.0_-;\-* #,##0.0_-;_-* "-"_-;_-@_-</c:formatCode>
                <c:ptCount val="2"/>
                <c:pt idx="0" formatCode="_-* #,##0.0_-;\-* #,##0.0_-;_-* &quot;-&quot;??_-;_-@_-">
                  <c:v>0.50700000000000001</c:v>
                </c:pt>
                <c:pt idx="1">
                  <c:v>0.86386085999999995</c:v>
                </c:pt>
              </c:numCache>
            </c:numRef>
          </c:val>
        </c:ser>
        <c:dLbls>
          <c:showVal val="1"/>
        </c:dLbls>
        <c:axId val="75429376"/>
        <c:axId val="75430912"/>
      </c:barChart>
      <c:catAx>
        <c:axId val="75429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430912"/>
        <c:crosses val="autoZero"/>
        <c:auto val="1"/>
        <c:lblAlgn val="ctr"/>
        <c:lblOffset val="100"/>
      </c:catAx>
      <c:valAx>
        <c:axId val="75430912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_-* #,##0.0_-;\-* #,##0.0_-;_-* &quot;-&quot;??_-;_-@_-" sourceLinked="1"/>
        <c:tickLblPos val="none"/>
        <c:crossAx val="75429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5"/>
  <c:chart>
    <c:title>
      <c:tx>
        <c:rich>
          <a:bodyPr/>
          <a:lstStyle/>
          <a:p>
            <a:pPr>
              <a:defRPr/>
            </a:pPr>
            <a:r>
              <a:rPr lang="en-GB" sz="1200" u="sng" dirty="0" smtClean="0"/>
              <a:t>Underlying cost income ratio </a:t>
            </a:r>
            <a:r>
              <a:rPr lang="en-GB" sz="1200" u="sng" baseline="0" dirty="0" smtClean="0"/>
              <a:t>(%)</a:t>
            </a:r>
            <a:r>
              <a:rPr lang="en-GB" sz="1200" u="sng" baseline="30000" dirty="0" smtClean="0"/>
              <a:t>(1)</a:t>
            </a:r>
            <a:endParaRPr lang="en-GB" sz="1200" u="sng" baseline="30000" dirty="0"/>
          </a:p>
        </c:rich>
      </c:tx>
      <c:layout>
        <c:manualLayout>
          <c:xMode val="edge"/>
          <c:yMode val="edge"/>
          <c:x val="0"/>
          <c:y val="4.755726062689457E-3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Sheet1!$L$40:$M$40</c:f>
              <c:strCache>
                <c:ptCount val="2"/>
                <c:pt idx="0">
                  <c:v>H1 2015</c:v>
                </c:pt>
                <c:pt idx="1">
                  <c:v>H1 2016</c:v>
                </c:pt>
              </c:strCache>
            </c:strRef>
          </c:cat>
          <c:val>
            <c:numRef>
              <c:f>Sheet1!$L$41:$M$41</c:f>
              <c:numCache>
                <c:formatCode>0%</c:formatCode>
                <c:ptCount val="2"/>
                <c:pt idx="0">
                  <c:v>0.92388758782201252</c:v>
                </c:pt>
                <c:pt idx="1">
                  <c:v>0.86629322644165463</c:v>
                </c:pt>
              </c:numCache>
            </c:numRef>
          </c:val>
        </c:ser>
        <c:dLbls>
          <c:showVal val="1"/>
        </c:dLbls>
        <c:axId val="75446912"/>
        <c:axId val="75456896"/>
      </c:barChart>
      <c:catAx>
        <c:axId val="7544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456896"/>
        <c:crosses val="autoZero"/>
        <c:auto val="1"/>
        <c:lblAlgn val="ctr"/>
        <c:lblOffset val="100"/>
      </c:catAx>
      <c:valAx>
        <c:axId val="75456896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0%" sourceLinked="1"/>
        <c:tickLblPos val="none"/>
        <c:crossAx val="75446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5"/>
  <c:chart>
    <c:title>
      <c:tx>
        <c:rich>
          <a:bodyPr/>
          <a:lstStyle/>
          <a:p>
            <a:pPr>
              <a:defRPr/>
            </a:pPr>
            <a:r>
              <a:rPr lang="en-GB" sz="1200" u="sng" dirty="0" smtClean="0"/>
              <a:t>CET1 capital ratio</a:t>
            </a:r>
            <a:r>
              <a:rPr lang="en-GB" sz="1200" u="sng" baseline="30000" dirty="0" smtClean="0"/>
              <a:t>(2)</a:t>
            </a:r>
            <a:r>
              <a:rPr lang="en-GB" sz="1200" u="sng" dirty="0" smtClean="0"/>
              <a:t> </a:t>
            </a:r>
            <a:r>
              <a:rPr lang="en-GB" sz="1200" u="sng" baseline="0" dirty="0" smtClean="0"/>
              <a:t>(%)</a:t>
            </a:r>
            <a:endParaRPr lang="en-GB" sz="1200" u="sng" baseline="30000" dirty="0"/>
          </a:p>
        </c:rich>
      </c:tx>
      <c:layout>
        <c:manualLayout>
          <c:xMode val="edge"/>
          <c:yMode val="edge"/>
          <c:x val="0"/>
          <c:y val="4.755726062689457E-3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28.4%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Sheet1!$K$67:$L$67</c:f>
              <c:strCache>
                <c:ptCount val="2"/>
                <c:pt idx="0">
                  <c:v>2015</c:v>
                </c:pt>
                <c:pt idx="1">
                  <c:v>H1 2016</c:v>
                </c:pt>
              </c:strCache>
            </c:strRef>
          </c:cat>
          <c:val>
            <c:numRef>
              <c:f>Sheet1!$K$68:$L$68</c:f>
              <c:numCache>
                <c:formatCode>0.0%</c:formatCode>
                <c:ptCount val="2"/>
                <c:pt idx="0">
                  <c:v>0.26500000000000001</c:v>
                </c:pt>
                <c:pt idx="1">
                  <c:v>0.29800000000000032</c:v>
                </c:pt>
              </c:numCache>
            </c:numRef>
          </c:val>
        </c:ser>
        <c:dLbls>
          <c:showVal val="1"/>
        </c:dLbls>
        <c:axId val="75481088"/>
        <c:axId val="75482624"/>
      </c:barChart>
      <c:catAx>
        <c:axId val="7548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482624"/>
        <c:crosses val="autoZero"/>
        <c:auto val="1"/>
        <c:lblAlgn val="ctr"/>
        <c:lblOffset val="100"/>
      </c:catAx>
      <c:valAx>
        <c:axId val="75482624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0.0%" sourceLinked="1"/>
        <c:tickLblPos val="none"/>
        <c:crossAx val="75481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5"/>
  <c:chart>
    <c:title>
      <c:tx>
        <c:rich>
          <a:bodyPr/>
          <a:lstStyle/>
          <a:p>
            <a:pPr>
              <a:defRPr/>
            </a:pPr>
            <a:r>
              <a:rPr lang="en-GB" sz="1200" u="sng" dirty="0" smtClean="0"/>
              <a:t>Return on capital </a:t>
            </a:r>
            <a:r>
              <a:rPr lang="en-GB" sz="1200" u="sng" baseline="0" dirty="0" smtClean="0"/>
              <a:t>(%)</a:t>
            </a:r>
            <a:endParaRPr lang="en-GB" sz="1200" u="sng" baseline="30000" dirty="0"/>
          </a:p>
        </c:rich>
      </c:tx>
      <c:layout>
        <c:manualLayout>
          <c:xMode val="edge"/>
          <c:yMode val="edge"/>
          <c:x val="0"/>
          <c:y val="4.755726062689457E-3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Sheet1!$L$62:$M$62</c:f>
              <c:strCache>
                <c:ptCount val="2"/>
                <c:pt idx="0">
                  <c:v>H1 2015</c:v>
                </c:pt>
                <c:pt idx="1">
                  <c:v>H1 2016</c:v>
                </c:pt>
              </c:strCache>
            </c:strRef>
          </c:cat>
          <c:val>
            <c:numRef>
              <c:f>Sheet1!$L$63:$M$63</c:f>
              <c:numCache>
                <c:formatCode>0.00%</c:formatCode>
                <c:ptCount val="2"/>
                <c:pt idx="0">
                  <c:v>2.767031118587061E-2</c:v>
                </c:pt>
                <c:pt idx="1">
                  <c:v>4.1963271363732013E-2</c:v>
                </c:pt>
              </c:numCache>
            </c:numRef>
          </c:val>
        </c:ser>
        <c:dLbls>
          <c:showVal val="1"/>
        </c:dLbls>
        <c:axId val="75654272"/>
        <c:axId val="75655808"/>
      </c:barChart>
      <c:catAx>
        <c:axId val="75654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655808"/>
        <c:crosses val="autoZero"/>
        <c:auto val="1"/>
        <c:lblAlgn val="ctr"/>
        <c:lblOffset val="100"/>
      </c:catAx>
      <c:valAx>
        <c:axId val="75655808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0.00%" sourceLinked="1"/>
        <c:tickLblPos val="none"/>
        <c:crossAx val="756542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5"/>
  <c:chart>
    <c:title>
      <c:tx>
        <c:rich>
          <a:bodyPr/>
          <a:lstStyle/>
          <a:p>
            <a:pPr>
              <a:defRPr/>
            </a:pPr>
            <a:r>
              <a:rPr lang="en-GB" sz="1200" u="sng" dirty="0" smtClean="0"/>
              <a:t>Loans to customers</a:t>
            </a:r>
            <a:r>
              <a:rPr lang="en-GB" sz="1200" u="sng" baseline="0" dirty="0" smtClean="0"/>
              <a:t> (£m)</a:t>
            </a:r>
            <a:endParaRPr lang="en-GB" sz="1200" u="sng" baseline="30000" dirty="0"/>
          </a:p>
        </c:rich>
      </c:tx>
      <c:layout>
        <c:manualLayout>
          <c:xMode val="edge"/>
          <c:yMode val="edge"/>
          <c:x val="0"/>
          <c:y val="4.755726062689457E-3"/>
        </c:manualLayout>
      </c:layout>
    </c:title>
    <c:plotArea>
      <c:layout>
        <c:manualLayout>
          <c:layoutTarget val="inner"/>
          <c:xMode val="edge"/>
          <c:yMode val="edge"/>
          <c:x val="3.7308888755950204E-2"/>
          <c:y val="0.25922482043058015"/>
          <c:w val="0.92538222248809965"/>
          <c:h val="0.529528120063953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4A70B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Sheet1!$K$32:$L$32</c:f>
              <c:strCache>
                <c:ptCount val="2"/>
                <c:pt idx="0">
                  <c:v>Dec-15</c:v>
                </c:pt>
                <c:pt idx="1">
                  <c:v>Jun-16</c:v>
                </c:pt>
              </c:strCache>
            </c:strRef>
          </c:cat>
          <c:val>
            <c:numRef>
              <c:f>Sheet1!$K$33:$L$33</c:f>
              <c:numCache>
                <c:formatCode>_-* #,##0_-;\-* #,##0_-;_-* "-"??_-;_-@_-</c:formatCode>
                <c:ptCount val="2"/>
                <c:pt idx="0">
                  <c:v>187</c:v>
                </c:pt>
                <c:pt idx="1">
                  <c:v>200</c:v>
                </c:pt>
              </c:numCache>
            </c:numRef>
          </c:val>
        </c:ser>
        <c:dLbls>
          <c:showVal val="1"/>
        </c:dLbls>
        <c:axId val="75672192"/>
        <c:axId val="75694464"/>
      </c:barChart>
      <c:catAx>
        <c:axId val="7567219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694464"/>
        <c:crosses val="autoZero"/>
        <c:auto val="1"/>
        <c:lblAlgn val="ctr"/>
        <c:lblOffset val="100"/>
      </c:catAx>
      <c:valAx>
        <c:axId val="75694464"/>
        <c:scaling>
          <c:orientation val="minMax"/>
          <c:max val="200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_-* #,##0_-;\-* #,##0_-;_-* &quot;-&quot;??_-;_-@_-" sourceLinked="1"/>
        <c:tickLblPos val="none"/>
        <c:crossAx val="756721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sz="1200" u="sng" dirty="0" smtClean="0"/>
              <a:t>Approvals by sector</a:t>
            </a:r>
          </a:p>
          <a:p>
            <a:pPr>
              <a:defRPr/>
            </a:pPr>
            <a:endParaRPr lang="en-US" sz="1200" u="sng" dirty="0"/>
          </a:p>
        </c:rich>
      </c:tx>
      <c:layout>
        <c:manualLayout>
          <c:xMode val="edge"/>
          <c:yMode val="edge"/>
          <c:x val="3.6347895868713065E-2"/>
          <c:y val="2.5890285694751866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Borrowers by sector Jun-16(%)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Social Sector Organisation</c:v>
                </c:pt>
                <c:pt idx="1">
                  <c:v>Registered Social Landlord</c:v>
                </c:pt>
                <c:pt idx="2">
                  <c:v>Community Development Finance Institution</c:v>
                </c:pt>
                <c:pt idx="3">
                  <c:v>Profit with Purpose</c:v>
                </c:pt>
                <c:pt idx="4">
                  <c:v>Trade Union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0.21000000000000019</c:v>
                </c:pt>
                <c:pt idx="2">
                  <c:v>6.0000000000000032E-2</c:v>
                </c:pt>
                <c:pt idx="3">
                  <c:v>0.45</c:v>
                </c:pt>
                <c:pt idx="4">
                  <c:v>0.11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450677197483107"/>
          <c:y val="8.1262535156912397E-2"/>
          <c:w val="0.32059922634858751"/>
          <c:h val="0.90945487051146368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5"/>
  <c:chart>
    <c:title>
      <c:tx>
        <c:rich>
          <a:bodyPr/>
          <a:lstStyle/>
          <a:p>
            <a:pPr>
              <a:defRPr/>
            </a:pPr>
            <a:r>
              <a:rPr lang="en-GB" sz="1200" u="sng" baseline="0" dirty="0" smtClean="0"/>
              <a:t>Deposit Balances (£m)</a:t>
            </a:r>
            <a:endParaRPr lang="en-GB" sz="1200" u="sng" baseline="30000" dirty="0"/>
          </a:p>
        </c:rich>
      </c:tx>
      <c:layout>
        <c:manualLayout>
          <c:xMode val="edge"/>
          <c:yMode val="edge"/>
          <c:x val="0"/>
          <c:y val="4.755726062689457E-3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64A70B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numRef>
              <c:f>Sheet1!$K$13:$L$13</c:f>
              <c:numCache>
                <c:formatCode>mmm\-yy</c:formatCode>
                <c:ptCount val="2"/>
                <c:pt idx="0" formatCode="General">
                  <c:v>2015</c:v>
                </c:pt>
                <c:pt idx="1">
                  <c:v>42522</c:v>
                </c:pt>
              </c:numCache>
            </c:numRef>
          </c:cat>
          <c:val>
            <c:numRef>
              <c:f>Sheet1!$K$14:$L$14</c:f>
              <c:numCache>
                <c:formatCode>_-* #,##0_-;\-* #,##0_-;_-* "-"??_-;_-@_-</c:formatCode>
                <c:ptCount val="2"/>
                <c:pt idx="0">
                  <c:v>831.7</c:v>
                </c:pt>
                <c:pt idx="1">
                  <c:v>878.88599999999997</c:v>
                </c:pt>
              </c:numCache>
            </c:numRef>
          </c:val>
        </c:ser>
        <c:dLbls>
          <c:showVal val="1"/>
        </c:dLbls>
        <c:axId val="75754112"/>
        <c:axId val="75772288"/>
      </c:barChart>
      <c:catAx>
        <c:axId val="75754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772288"/>
        <c:crosses val="autoZero"/>
        <c:auto val="1"/>
        <c:lblAlgn val="ctr"/>
        <c:lblOffset val="100"/>
      </c:catAx>
      <c:valAx>
        <c:axId val="75772288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_-* #,##0_-;\-* #,##0_-;_-* &quot;-&quot;??_-;_-@_-" sourceLinked="1"/>
        <c:tickLblPos val="none"/>
        <c:crossAx val="75754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633"/>
          </a:xfrm>
          <a:prstGeom prst="rect">
            <a:avLst/>
          </a:prstGeom>
        </p:spPr>
        <p:txBody>
          <a:bodyPr vert="horz" lIns="94807" tIns="47402" rIns="94807" bIns="4740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3633"/>
          </a:xfrm>
          <a:prstGeom prst="rect">
            <a:avLst/>
          </a:prstGeom>
        </p:spPr>
        <p:txBody>
          <a:bodyPr vert="horz" lIns="94807" tIns="47402" rIns="94807" bIns="47402" rtlCol="0"/>
          <a:lstStyle>
            <a:lvl1pPr algn="r">
              <a:defRPr sz="1200"/>
            </a:lvl1pPr>
          </a:lstStyle>
          <a:p>
            <a:fld id="{CB79A5CA-AF97-4151-8E4B-04AE7D2CC3D4}" type="datetimeFigureOut">
              <a:rPr lang="en-GB" smtClean="0"/>
              <a:pPr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7320"/>
            <a:ext cx="2945659" cy="493633"/>
          </a:xfrm>
          <a:prstGeom prst="rect">
            <a:avLst/>
          </a:prstGeom>
        </p:spPr>
        <p:txBody>
          <a:bodyPr vert="horz" lIns="94807" tIns="47402" rIns="94807" bIns="4740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7320"/>
            <a:ext cx="2945659" cy="493633"/>
          </a:xfrm>
          <a:prstGeom prst="rect">
            <a:avLst/>
          </a:prstGeom>
        </p:spPr>
        <p:txBody>
          <a:bodyPr vert="horz" lIns="94807" tIns="47402" rIns="94807" bIns="47402" rtlCol="0" anchor="b"/>
          <a:lstStyle>
            <a:lvl1pPr algn="r">
              <a:defRPr sz="1200"/>
            </a:lvl1pPr>
          </a:lstStyle>
          <a:p>
            <a:fld id="{DF3E9281-72BB-4696-B7A3-84A720EE545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88156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862" cy="493097"/>
          </a:xfrm>
          <a:prstGeom prst="rect">
            <a:avLst/>
          </a:prstGeom>
        </p:spPr>
        <p:txBody>
          <a:bodyPr vert="horz" lIns="87524" tIns="43761" rIns="87524" bIns="43761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7" y="4"/>
            <a:ext cx="2945862" cy="493097"/>
          </a:xfrm>
          <a:prstGeom prst="rect">
            <a:avLst/>
          </a:prstGeom>
        </p:spPr>
        <p:txBody>
          <a:bodyPr vert="horz" lIns="87524" tIns="43761" rIns="87524" bIns="43761" rtlCol="0"/>
          <a:lstStyle>
            <a:lvl1pPr algn="r">
              <a:defRPr sz="1100"/>
            </a:lvl1pPr>
          </a:lstStyle>
          <a:p>
            <a:fld id="{42CC591D-AEFD-4425-8D9E-4CAF7EACA3D3}" type="datetimeFigureOut">
              <a:rPr lang="en-GB" smtClean="0"/>
              <a:pPr/>
              <a:t>24/08/2016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24" tIns="43761" rIns="87524" bIns="4376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6" y="4689019"/>
            <a:ext cx="5438748" cy="4442469"/>
          </a:xfrm>
          <a:prstGeom prst="rect">
            <a:avLst/>
          </a:prstGeom>
        </p:spPr>
        <p:txBody>
          <a:bodyPr vert="horz" lIns="87524" tIns="43761" rIns="87524" bIns="437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038"/>
            <a:ext cx="2945862" cy="493097"/>
          </a:xfrm>
          <a:prstGeom prst="rect">
            <a:avLst/>
          </a:prstGeom>
        </p:spPr>
        <p:txBody>
          <a:bodyPr vert="horz" lIns="87524" tIns="43761" rIns="87524" bIns="43761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7" y="9378038"/>
            <a:ext cx="2945862" cy="493097"/>
          </a:xfrm>
          <a:prstGeom prst="rect">
            <a:avLst/>
          </a:prstGeom>
        </p:spPr>
        <p:txBody>
          <a:bodyPr vert="horz" lIns="87524" tIns="43761" rIns="87524" bIns="43761" rtlCol="0" anchor="b"/>
          <a:lstStyle>
            <a:lvl1pPr algn="r">
              <a:defRPr sz="1100"/>
            </a:lvl1pPr>
          </a:lstStyle>
          <a:p>
            <a:fld id="{3C5005BC-0016-4D6A-B5C3-C5791683F7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577710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26FDA116-86D0-41C8-A8F2-9FB1CCF4A76A}" type="datetime1">
              <a:rPr lang="en-US" smtClean="0"/>
              <a:pPr/>
              <a:t>8/24/2016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E5958E3A-AA52-48AC-96B4-4F153E3742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ity Trust Powerpoint Tem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98000"/>
            <a:ext cx="91440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3761656"/>
            <a:ext cx="5472608" cy="3096344"/>
            <a:chOff x="-861864" y="4337720"/>
            <a:chExt cx="5472608" cy="3096344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-861864" y="4337720"/>
              <a:ext cx="5472608" cy="309634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GB" sz="4400" dirty="0" smtClean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GB" sz="4400" dirty="0" smtClean="0"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GB" sz="4400" dirty="0" smtClean="0">
                  <a:latin typeface="Calibri" pitchFamily="34" charset="0"/>
                  <a:cs typeface="Calibri" pitchFamily="34" charset="0"/>
                </a:rPr>
                <a:t>Investor Update</a:t>
              </a:r>
              <a:endParaRPr lang="en-GB" sz="4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-861864" y="6453336"/>
              <a:ext cx="432000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GB" sz="2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    Half year to 30 June 2016</a:t>
              </a:r>
            </a:p>
            <a:p>
              <a:pPr algn="ctr"/>
              <a:endPara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            Note that the numbers in this presentation  are unaudited</a:t>
              </a:r>
              <a:endParaRPr lang="en-GB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" name="Picture 4" descr="UNITY TRUST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0993" y="4797152"/>
            <a:ext cx="3393495" cy="1872000"/>
          </a:xfrm>
          <a:prstGeom prst="rect">
            <a:avLst/>
          </a:prstGeom>
        </p:spPr>
      </p:pic>
      <p:pic>
        <p:nvPicPr>
          <p:cNvPr id="8" name="Picture 7" descr="UNITY TRUST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410200" cy="2984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340768"/>
            <a:ext cx="69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“In 1984 Unity was founded on the philosophy of serving the common good, not simply maximising profit. This vision, set out by the trade union movement, was to create a bank that would both serve the needs of its customers and enrich society as a whole; this vision remains firm today. </a:t>
            </a:r>
          </a:p>
          <a:p>
            <a:r>
              <a:rPr lang="en-GB" i="1" dirty="0" smtClean="0"/>
              <a:t> </a:t>
            </a:r>
          </a:p>
          <a:p>
            <a:r>
              <a:rPr lang="en-GB" i="1" dirty="0" smtClean="0"/>
              <a:t>A successful capital raise at the end of 2015 has enabled us to make material progress in the first half of 2016. Loan approvals have significantly increased , deposits continue to grow and we have simplified our current account offering, introducing clear and transparent pricing and bringing the Bank into line with market practice. </a:t>
            </a:r>
          </a:p>
          <a:p>
            <a:endParaRPr lang="en-GB" i="1" dirty="0" smtClean="0"/>
          </a:p>
          <a:p>
            <a:r>
              <a:rPr lang="en-GB" i="1" dirty="0" smtClean="0"/>
              <a:t>We are enormously energised by the support of our shareholders, both existing and new, and the trust placed in us to develop Unity to its full potential.”</a:t>
            </a:r>
          </a:p>
          <a:p>
            <a:endParaRPr lang="en-GB" i="1" dirty="0" smtClean="0"/>
          </a:p>
          <a:p>
            <a:pPr algn="r"/>
            <a:r>
              <a:rPr lang="en-GB" i="1" dirty="0" smtClean="0"/>
              <a:t>Margaret Willis, CEO</a:t>
            </a:r>
            <a:endParaRPr lang="en-GB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404664"/>
            <a:ext cx="77724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A message from the CEO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fld id="{E5958E3A-AA52-48AC-96B4-4F153E374291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404664"/>
            <a:ext cx="77724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Contents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560" y="1340768"/>
            <a:ext cx="7776864" cy="369332"/>
            <a:chOff x="611560" y="1484784"/>
            <a:chExt cx="7776864" cy="369332"/>
          </a:xfrm>
        </p:grpSpPr>
        <p:sp>
          <p:nvSpPr>
            <p:cNvPr id="8" name="Rectangle 7"/>
            <p:cNvSpPr/>
            <p:nvPr/>
          </p:nvSpPr>
          <p:spPr>
            <a:xfrm>
              <a:off x="611560" y="1484784"/>
              <a:ext cx="7772400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60" y="1484784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Growth following independence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48264" y="14847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Page 4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1560" y="2159801"/>
            <a:ext cx="7776864" cy="369332"/>
            <a:chOff x="611560" y="1484784"/>
            <a:chExt cx="7776864" cy="369332"/>
          </a:xfrm>
        </p:grpSpPr>
        <p:sp>
          <p:nvSpPr>
            <p:cNvPr id="16" name="Rectangle 15"/>
            <p:cNvSpPr/>
            <p:nvPr/>
          </p:nvSpPr>
          <p:spPr>
            <a:xfrm>
              <a:off x="611560" y="1484784"/>
              <a:ext cx="7772400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560" y="1484784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 strong six months for the Bank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48264" y="14847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Page 5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2978834"/>
            <a:ext cx="7776864" cy="369332"/>
            <a:chOff x="611560" y="1484784"/>
            <a:chExt cx="7776864" cy="369332"/>
          </a:xfrm>
        </p:grpSpPr>
        <p:sp>
          <p:nvSpPr>
            <p:cNvPr id="20" name="Rectangle 19"/>
            <p:cNvSpPr/>
            <p:nvPr/>
          </p:nvSpPr>
          <p:spPr>
            <a:xfrm>
              <a:off x="611560" y="1484784"/>
              <a:ext cx="7772400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1484784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cs typeface="Calibri" pitchFamily="34" charset="0"/>
                </a:rPr>
                <a:t>Safe growth amplifies social purpose</a:t>
              </a:r>
              <a:endParaRPr lang="en-GB" dirty="0"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8264" y="14847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Page 6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1560" y="3797867"/>
            <a:ext cx="7776864" cy="369332"/>
            <a:chOff x="611560" y="1484784"/>
            <a:chExt cx="7776864" cy="369332"/>
          </a:xfrm>
        </p:grpSpPr>
        <p:sp>
          <p:nvSpPr>
            <p:cNvPr id="24" name="Rectangle 23"/>
            <p:cNvSpPr/>
            <p:nvPr/>
          </p:nvSpPr>
          <p:spPr>
            <a:xfrm>
              <a:off x="611560" y="1484784"/>
              <a:ext cx="7772400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1560" y="1484784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cs typeface="Calibri" pitchFamily="34" charset="0"/>
                </a:rPr>
                <a:t>Bank of choice for those with shared philosophy</a:t>
              </a:r>
              <a:endParaRPr lang="en-GB" dirty="0"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48264" y="14847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Page 7</a:t>
              </a:r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1560" y="4616900"/>
            <a:ext cx="7776864" cy="369332"/>
            <a:chOff x="611560" y="1484784"/>
            <a:chExt cx="7776864" cy="369332"/>
          </a:xfrm>
        </p:grpSpPr>
        <p:sp>
          <p:nvSpPr>
            <p:cNvPr id="28" name="Rectangle 27"/>
            <p:cNvSpPr/>
            <p:nvPr/>
          </p:nvSpPr>
          <p:spPr>
            <a:xfrm>
              <a:off x="611560" y="1484784"/>
              <a:ext cx="7772400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1560" y="1484784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cs typeface="Calibri" pitchFamily="34" charset="0"/>
                </a:rPr>
                <a:t>Social impact metrics </a:t>
              </a:r>
              <a:endParaRPr lang="en-GB" dirty="0"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8264" y="14847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Page 8</a:t>
              </a:r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1560" y="5435932"/>
            <a:ext cx="7776864" cy="369332"/>
            <a:chOff x="611560" y="1484784"/>
            <a:chExt cx="7776864" cy="369332"/>
          </a:xfrm>
        </p:grpSpPr>
        <p:sp>
          <p:nvSpPr>
            <p:cNvPr id="32" name="Rectangle 31"/>
            <p:cNvSpPr/>
            <p:nvPr/>
          </p:nvSpPr>
          <p:spPr>
            <a:xfrm>
              <a:off x="611560" y="1484784"/>
              <a:ext cx="7772400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1560" y="1484784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cs typeface="Calibri" pitchFamily="34" charset="0"/>
                </a:rPr>
                <a:t>Continuing to be a force for good...</a:t>
              </a:r>
              <a:endParaRPr lang="en-GB" dirty="0">
                <a:cs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48264" y="14847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Page 9 </a:t>
              </a:r>
              <a:endParaRPr lang="en-GB" dirty="0"/>
            </a:p>
          </p:txBody>
        </p:sp>
      </p:grpSp>
      <p:sp>
        <p:nvSpPr>
          <p:cNvPr id="3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fld id="{E5958E3A-AA52-48AC-96B4-4F153E374291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404664"/>
            <a:ext cx="77724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Growth following independence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3568" y="1196752"/>
            <a:ext cx="7704856" cy="360040"/>
            <a:chOff x="683568" y="1484784"/>
            <a:chExt cx="7704856" cy="360040"/>
          </a:xfrm>
        </p:grpSpPr>
        <p:sp>
          <p:nvSpPr>
            <p:cNvPr id="8" name="Rectangle 7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Our lending has grown by 7%. Growth in lending amplifies social impact</a:t>
              </a:r>
              <a:endParaRPr lang="en-GB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568" y="2058990"/>
            <a:ext cx="7704856" cy="360040"/>
            <a:chOff x="683568" y="1484784"/>
            <a:chExt cx="7704856" cy="360040"/>
          </a:xfrm>
        </p:grpSpPr>
        <p:sp>
          <p:nvSpPr>
            <p:cNvPr id="12" name="Rectangle 11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We only write business that meets our strong and prudent underwriting standards</a:t>
              </a:r>
              <a:endParaRPr lang="en-GB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3568" y="2921228"/>
            <a:ext cx="7704856" cy="360040"/>
            <a:chOff x="683568" y="1484784"/>
            <a:chExt cx="7704856" cy="360040"/>
          </a:xfrm>
        </p:grpSpPr>
        <p:sp>
          <p:nvSpPr>
            <p:cNvPr id="16" name="Rectangle 15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Our capital and liquidity positions remain strong</a:t>
              </a:r>
              <a:endParaRPr lang="en-GB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3568" y="3783466"/>
            <a:ext cx="7704856" cy="360040"/>
            <a:chOff x="683568" y="1484784"/>
            <a:chExt cx="7704856" cy="360040"/>
          </a:xfrm>
        </p:grpSpPr>
        <p:sp>
          <p:nvSpPr>
            <p:cNvPr id="20" name="Rectangle 19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We simplified the current account proposition and aligned it to market practice</a:t>
              </a:r>
              <a:endParaRPr lang="en-GB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3568" y="4645704"/>
            <a:ext cx="7704856" cy="360040"/>
            <a:chOff x="683568" y="1484784"/>
            <a:chExt cx="7704856" cy="360040"/>
          </a:xfrm>
        </p:grpSpPr>
        <p:sp>
          <p:nvSpPr>
            <p:cNvPr id="24" name="Rectangle 23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Our transformation plan is improving people capability and customer experience</a:t>
              </a:r>
              <a:endParaRPr lang="en-GB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3568" y="5507940"/>
            <a:ext cx="7704856" cy="360040"/>
            <a:chOff x="683568" y="1484784"/>
            <a:chExt cx="7704856" cy="360040"/>
          </a:xfrm>
        </p:grpSpPr>
        <p:sp>
          <p:nvSpPr>
            <p:cNvPr id="28" name="Rectangle 27"/>
            <p:cNvSpPr/>
            <p:nvPr/>
          </p:nvSpPr>
          <p:spPr>
            <a:xfrm>
              <a:off x="899592" y="1484784"/>
              <a:ext cx="7484368" cy="36000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There are headwinds to our plans, e.g. reducing base rate, but Unity is well positioned</a:t>
              </a:r>
              <a:endParaRPr lang="en-GB" sz="1400" dirty="0"/>
            </a:p>
          </p:txBody>
        </p:sp>
      </p:grpSp>
      <p:sp>
        <p:nvSpPr>
          <p:cNvPr id="31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fld id="{E5958E3A-AA52-48AC-96B4-4F153E374291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404664"/>
            <a:ext cx="77724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A strong six months for the Bank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560" y="14754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Underlying PBT</a:t>
            </a:r>
            <a:r>
              <a:rPr lang="en-GB" sz="1400" baseline="30000" dirty="0" smtClean="0"/>
              <a:t>(1)</a:t>
            </a:r>
            <a:r>
              <a:rPr lang="en-GB" sz="1400" dirty="0" smtClean="0"/>
              <a:t> up 70% to £0.9m </a:t>
            </a:r>
            <a:endParaRPr lang="en-GB" dirty="0"/>
          </a:p>
        </p:txBody>
      </p:sp>
      <p:graphicFrame>
        <p:nvGraphicFramePr>
          <p:cNvPr id="33" name="Chart 32"/>
          <p:cNvGraphicFramePr/>
          <p:nvPr/>
        </p:nvGraphicFramePr>
        <p:xfrm>
          <a:off x="4932040" y="1196752"/>
          <a:ext cx="3744416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4554000" y="1124744"/>
            <a:ext cx="36000" cy="51125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5576" y="6488668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GB" sz="800" dirty="0" smtClean="0"/>
              <a:t>Excluding pre-tax profit from sale of Gilt of £0.8m and pre-tax severance related costs of £0.3m in H1 2016</a:t>
            </a:r>
          </a:p>
          <a:p>
            <a:pPr marL="228600" indent="-228600"/>
            <a:r>
              <a:rPr lang="en-GB" sz="800" dirty="0" smtClean="0"/>
              <a:t>(2)	CET1 capital ratio = Common Equity Tier 1 capital / risk weighted assets</a:t>
            </a:r>
            <a:endParaRPr lang="en-GB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611560" y="33837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Underlying cost/income ratio</a:t>
            </a:r>
            <a:r>
              <a:rPr lang="en-GB" sz="1400" baseline="30000" dirty="0" smtClean="0"/>
              <a:t>(1)</a:t>
            </a:r>
            <a:r>
              <a:rPr lang="en-GB" sz="1400" dirty="0" smtClean="0"/>
              <a:t> improved</a:t>
            </a:r>
            <a:endParaRPr lang="en-GB" dirty="0"/>
          </a:p>
        </p:txBody>
      </p:sp>
      <p:graphicFrame>
        <p:nvGraphicFramePr>
          <p:cNvPr id="39" name="Chart 38"/>
          <p:cNvGraphicFramePr/>
          <p:nvPr/>
        </p:nvGraphicFramePr>
        <p:xfrm>
          <a:off x="4932040" y="2444891"/>
          <a:ext cx="3744416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11560" y="242959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Simplified current account proposition</a:t>
            </a:r>
            <a:endParaRPr lang="en-GB" dirty="0"/>
          </a:p>
        </p:txBody>
      </p:sp>
      <p:graphicFrame>
        <p:nvGraphicFramePr>
          <p:cNvPr id="41" name="Chart 40"/>
          <p:cNvGraphicFramePr/>
          <p:nvPr/>
        </p:nvGraphicFramePr>
        <p:xfrm>
          <a:off x="4932040" y="4941168"/>
          <a:ext cx="3744416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Chart 41"/>
          <p:cNvGraphicFramePr/>
          <p:nvPr/>
        </p:nvGraphicFramePr>
        <p:xfrm>
          <a:off x="4932040" y="3693030"/>
          <a:ext cx="3744416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11560" y="433781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Increasing return on capital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11560" y="52919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Strong capital position</a:t>
            </a:r>
            <a:endParaRPr lang="en-GB" dirty="0"/>
          </a:p>
        </p:txBody>
      </p:sp>
      <p:sp>
        <p:nvSpPr>
          <p:cNvPr id="1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fld id="{E5958E3A-AA52-48AC-96B4-4F153E374291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404664"/>
            <a:ext cx="77724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Safe growth amplifies social purpose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560" y="242088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 </a:t>
            </a:r>
            <a:r>
              <a:rPr lang="en-GB" sz="1400" dirty="0" smtClean="0"/>
              <a:t>Loan approvals H1 2016 exceed 2015 full year approvals</a:t>
            </a:r>
            <a:endParaRPr lang="en-GB" dirty="0"/>
          </a:p>
        </p:txBody>
      </p:sp>
      <p:graphicFrame>
        <p:nvGraphicFramePr>
          <p:cNvPr id="33" name="Chart 32"/>
          <p:cNvGraphicFramePr/>
          <p:nvPr/>
        </p:nvGraphicFramePr>
        <p:xfrm>
          <a:off x="4860032" y="4149080"/>
          <a:ext cx="374441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4554000" y="1124744"/>
            <a:ext cx="36000" cy="51125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1560" y="40770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Lending quality remains strong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11560" y="32849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Drawn loans up 7% since end 2015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11560" y="147665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New loans amplify our social purpose</a:t>
            </a:r>
          </a:p>
          <a:p>
            <a:pPr lvl="1">
              <a:buClr>
                <a:srgbClr val="64A70B"/>
              </a:buClr>
              <a:buFont typeface="Arial" pitchFamily="34" charset="0"/>
              <a:buChar char="•"/>
            </a:pPr>
            <a:r>
              <a:rPr lang="en-GB" sz="1400" dirty="0" smtClean="0"/>
              <a:t> Non-core lending continues to run off</a:t>
            </a:r>
            <a:endParaRPr lang="en-GB" dirty="0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6084168" y="4437112"/>
            <a:ext cx="1296144" cy="432048"/>
          </a:xfrm>
          <a:prstGeom prst="bentConnector3">
            <a:avLst>
              <a:gd name="adj1" fmla="val -12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76256" y="4149080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+ 7%</a:t>
            </a:r>
            <a:endParaRPr lang="en-GB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86916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Credit performance excellent</a:t>
            </a:r>
          </a:p>
          <a:p>
            <a:pPr lvl="1">
              <a:buClr>
                <a:srgbClr val="64A70B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1400" dirty="0" smtClean="0"/>
              <a:t> Cost of risk below expectations</a:t>
            </a:r>
            <a:endParaRPr lang="en-GB" dirty="0"/>
          </a:p>
        </p:txBody>
      </p:sp>
      <p:graphicFrame>
        <p:nvGraphicFramePr>
          <p:cNvPr id="20" name="Chart 19"/>
          <p:cNvGraphicFramePr/>
          <p:nvPr/>
        </p:nvGraphicFramePr>
        <p:xfrm>
          <a:off x="4716016" y="1196752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fld id="{E5958E3A-AA52-48AC-96B4-4F153E374291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1560" y="45811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sz="1400" dirty="0" smtClean="0"/>
              <a:t> Unity Custom and Current  Account </a:t>
            </a:r>
            <a:r>
              <a:rPr lang="en-GB" sz="1400" dirty="0" err="1" smtClean="0"/>
              <a:t>Moneyfacts</a:t>
            </a:r>
            <a:r>
              <a:rPr lang="en-GB" sz="1400" dirty="0" smtClean="0"/>
              <a:t> 5 star 2016</a:t>
            </a:r>
            <a:endParaRPr lang="en-GB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404664"/>
            <a:ext cx="77724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Bank of choice for those with shared philosophy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560" y="148478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Unity is positioned as the bank of choice for organisations that share our philosophy</a:t>
            </a:r>
            <a:endParaRPr lang="en-GB" dirty="0"/>
          </a:p>
        </p:txBody>
      </p:sp>
      <p:graphicFrame>
        <p:nvGraphicFramePr>
          <p:cNvPr id="33" name="Chart 32"/>
          <p:cNvGraphicFramePr/>
          <p:nvPr/>
        </p:nvGraphicFramePr>
        <p:xfrm>
          <a:off x="4932040" y="1196752"/>
          <a:ext cx="374441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4554000" y="1124744"/>
            <a:ext cx="36000" cy="51125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1560" y="317203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Customer accounts and deposit balances continue to grow 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11560" y="243613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400" dirty="0" smtClean="0"/>
              <a:t>Current account proposition simplified  </a:t>
            </a:r>
            <a:endParaRPr lang="en-GB" dirty="0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5940152" y="1628800"/>
            <a:ext cx="1512168" cy="288032"/>
          </a:xfrm>
          <a:prstGeom prst="bentConnector3">
            <a:avLst>
              <a:gd name="adj1" fmla="val 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0152" y="1628800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+ 6%</a:t>
            </a:r>
            <a:endParaRPr lang="en-GB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390793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4A70B"/>
              </a:buClr>
              <a:buFont typeface="Wingdings" pitchFamily="2" charset="2"/>
              <a:buChar char="Ø"/>
            </a:pPr>
            <a:r>
              <a:rPr lang="en-GB" sz="1400" dirty="0" smtClean="0"/>
              <a:t> Awarded Greater Birmingham Chambers of Commerce Excellence in Customer Service </a:t>
            </a:r>
            <a:endParaRPr lang="en-GB" sz="1400" dirty="0"/>
          </a:p>
        </p:txBody>
      </p:sp>
      <p:pic>
        <p:nvPicPr>
          <p:cNvPr id="15" name="Picture 14" descr="unity_tru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89040"/>
            <a:ext cx="3744000" cy="1664959"/>
          </a:xfrm>
          <a:prstGeom prst="rect">
            <a:avLst/>
          </a:prstGeom>
        </p:spPr>
      </p:pic>
      <p:sp>
        <p:nvSpPr>
          <p:cNvPr id="18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fld id="{E5958E3A-AA52-48AC-96B4-4F153E374291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771800" y="1124744"/>
            <a:ext cx="6120680" cy="5256584"/>
            <a:chOff x="755576" y="1052736"/>
            <a:chExt cx="7488832" cy="5256584"/>
          </a:xfrm>
        </p:grpSpPr>
        <p:sp>
          <p:nvSpPr>
            <p:cNvPr id="5" name="Oval 4"/>
            <p:cNvSpPr/>
            <p:nvPr/>
          </p:nvSpPr>
          <p:spPr>
            <a:xfrm>
              <a:off x="3046278" y="2564904"/>
              <a:ext cx="2731221" cy="2016224"/>
            </a:xfrm>
            <a:prstGeom prst="ellipse">
              <a:avLst/>
            </a:prstGeom>
            <a:solidFill>
              <a:srgbClr val="A7A8AA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/>
                <a:t>Amplifying </a:t>
              </a:r>
            </a:p>
            <a:p>
              <a:pPr algn="ctr"/>
              <a:r>
                <a:rPr lang="en-GB" sz="2000" dirty="0" smtClean="0"/>
                <a:t>Social</a:t>
              </a:r>
            </a:p>
            <a:p>
              <a:pPr algn="ctr"/>
              <a:r>
                <a:rPr lang="en-GB" sz="2000" dirty="0" smtClean="0"/>
                <a:t>Impact</a:t>
              </a:r>
              <a:endParaRPr lang="en-GB" sz="20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1052736"/>
              <a:ext cx="2160240" cy="1584176"/>
            </a:xfrm>
            <a:prstGeom prst="ellipse">
              <a:avLst/>
            </a:prstGeom>
            <a:solidFill>
              <a:srgbClr val="63A844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Jobs created or protected</a:t>
              </a:r>
            </a:p>
            <a:p>
              <a:pPr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1,848</a:t>
              </a:r>
              <a:endParaRPr lang="en-GB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60032" y="1124744"/>
              <a:ext cx="2160240" cy="1584176"/>
            </a:xfrm>
            <a:prstGeom prst="ellipse">
              <a:avLst/>
            </a:prstGeom>
            <a:solidFill>
              <a:srgbClr val="63A844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Bed spaces </a:t>
              </a:r>
            </a:p>
            <a:p>
              <a:pPr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316</a:t>
              </a:r>
              <a:endParaRPr lang="en-GB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84168" y="2852936"/>
              <a:ext cx="2160240" cy="1584176"/>
            </a:xfrm>
            <a:prstGeom prst="ellipse">
              <a:avLst/>
            </a:prstGeom>
            <a:solidFill>
              <a:srgbClr val="63A844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Living Wage accredited organisations </a:t>
              </a:r>
            </a:p>
            <a:p>
              <a:pPr lvl="0"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6</a:t>
              </a:r>
              <a:endParaRPr lang="en-GB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16016" y="4725144"/>
              <a:ext cx="2160240" cy="1584176"/>
            </a:xfrm>
            <a:prstGeom prst="ellipse">
              <a:avLst/>
            </a:prstGeom>
            <a:solidFill>
              <a:srgbClr val="63A844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 People housed </a:t>
              </a:r>
            </a:p>
            <a:p>
              <a:pPr lvl="0"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1,996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051720" y="4653136"/>
              <a:ext cx="2160240" cy="1584176"/>
            </a:xfrm>
            <a:prstGeom prst="ellipse">
              <a:avLst/>
            </a:prstGeom>
            <a:solidFill>
              <a:srgbClr val="63A844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Helping underserved communities gain access to finance</a:t>
              </a:r>
            </a:p>
            <a:p>
              <a:pPr lvl="0"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326 loans worth £7.4m</a:t>
              </a:r>
              <a:endParaRPr lang="en-GB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55576" y="2708920"/>
              <a:ext cx="2160240" cy="1584176"/>
            </a:xfrm>
            <a:prstGeom prst="ellipse">
              <a:avLst/>
            </a:prstGeom>
            <a:solidFill>
              <a:srgbClr val="63A844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Apprenticeships, training and internships </a:t>
              </a:r>
            </a:p>
            <a:p>
              <a:pPr lvl="0" algn="ctr"/>
              <a:r>
                <a:rPr lang="en-GB" sz="1200" b="1" dirty="0" smtClean="0">
                  <a:latin typeface="Calibri" pitchFamily="34" charset="0"/>
                  <a:cs typeface="Calibri" pitchFamily="34" charset="0"/>
                </a:rPr>
                <a:t>26</a:t>
              </a:r>
              <a:endParaRPr lang="en-GB" sz="1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11560" y="404664"/>
            <a:ext cx="77724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Social impact metrics 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1340768"/>
            <a:ext cx="2232248" cy="403187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New business is considered in light of both credit worthiness and social impact.</a:t>
            </a:r>
          </a:p>
          <a:p>
            <a:endParaRPr lang="en-GB" sz="1600" dirty="0" smtClean="0"/>
          </a:p>
          <a:p>
            <a:r>
              <a:rPr lang="en-GB" sz="1600" dirty="0" smtClean="0"/>
              <a:t>Each loan we provide has either a direct impact (e.g. creates bed spaces, housing or creates jobs) or an indirect impact (e.g. money lent to intermediaries is lent on to companies without direct access to finance).</a:t>
            </a:r>
            <a:endParaRPr lang="en-GB" sz="1600" dirty="0"/>
          </a:p>
        </p:txBody>
      </p:sp>
      <p:sp>
        <p:nvSpPr>
          <p:cNvPr id="15" name="Slide Number Placeholder 22"/>
          <p:cNvSpPr txBox="1">
            <a:spLocks/>
          </p:cNvSpPr>
          <p:nvPr/>
        </p:nvSpPr>
        <p:spPr>
          <a:xfrm>
            <a:off x="6660232" y="6525344"/>
            <a:ext cx="2133600" cy="1961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58E3A-AA52-48AC-96B4-4F153E374291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404664"/>
            <a:ext cx="77724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Continuing to be a force for good...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83568" y="1196752"/>
            <a:ext cx="7704856" cy="360040"/>
            <a:chOff x="683568" y="1484784"/>
            <a:chExt cx="7704856" cy="360040"/>
          </a:xfrm>
        </p:grpSpPr>
        <p:sp>
          <p:nvSpPr>
            <p:cNvPr id="8" name="Rectangle 7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We’ve made strong progress in H1 2016; in line with expectations</a:t>
              </a:r>
              <a:endParaRPr lang="en-GB" sz="1400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683568" y="2058990"/>
            <a:ext cx="7704856" cy="360040"/>
            <a:chOff x="683568" y="1484784"/>
            <a:chExt cx="7704856" cy="360040"/>
          </a:xfrm>
        </p:grpSpPr>
        <p:sp>
          <p:nvSpPr>
            <p:cNvPr id="12" name="Rectangle 11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We continue to grow our capability for both customers and staff</a:t>
              </a:r>
              <a:endParaRPr lang="en-GB" sz="1400" dirty="0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83568" y="2921228"/>
            <a:ext cx="7704856" cy="360040"/>
            <a:chOff x="683568" y="1484784"/>
            <a:chExt cx="7704856" cy="360040"/>
          </a:xfrm>
        </p:grpSpPr>
        <p:sp>
          <p:nvSpPr>
            <p:cNvPr id="16" name="Rectangle 15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We continue to grow our capacity</a:t>
              </a:r>
              <a:endParaRPr lang="en-GB" sz="1400" dirty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683568" y="3783466"/>
            <a:ext cx="7704856" cy="360040"/>
            <a:chOff x="683568" y="1484784"/>
            <a:chExt cx="7704856" cy="360040"/>
          </a:xfrm>
        </p:grpSpPr>
        <p:sp>
          <p:nvSpPr>
            <p:cNvPr id="20" name="Rectangle 19"/>
            <p:cNvSpPr/>
            <p:nvPr/>
          </p:nvSpPr>
          <p:spPr>
            <a:xfrm>
              <a:off x="899592" y="1484784"/>
              <a:ext cx="7484368" cy="360040"/>
            </a:xfrm>
            <a:prstGeom prst="rect">
              <a:avLst/>
            </a:prstGeom>
            <a:noFill/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83568" y="1484784"/>
              <a:ext cx="360040" cy="360040"/>
            </a:xfrm>
            <a:prstGeom prst="ellipse">
              <a:avLst/>
            </a:prstGeom>
            <a:solidFill>
              <a:srgbClr val="64A70B"/>
            </a:solidFill>
            <a:ln>
              <a:solidFill>
                <a:srgbClr val="64A7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5616" y="148478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Differentiating through our social credentials</a:t>
              </a:r>
              <a:endParaRPr lang="en-GB" sz="1400" dirty="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8E3A-AA52-48AC-96B4-4F153E374291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6777</TotalTime>
  <Words>577</Words>
  <Application>Microsoft Office PowerPoint</Application>
  <PresentationFormat>On-screen Show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Giles Ruddock</dc:creator>
  <cp:lastModifiedBy>Maria Tierney</cp:lastModifiedBy>
  <cp:revision>607</cp:revision>
  <dcterms:created xsi:type="dcterms:W3CDTF">2016-02-04T13:35:25Z</dcterms:created>
  <dcterms:modified xsi:type="dcterms:W3CDTF">2016-08-24T14:12:55Z</dcterms:modified>
</cp:coreProperties>
</file>