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283" r:id="rId2"/>
    <p:sldId id="301" r:id="rId3"/>
    <p:sldId id="307" r:id="rId4"/>
    <p:sldId id="305" r:id="rId5"/>
    <p:sldId id="306" r:id="rId6"/>
    <p:sldId id="308" r:id="rId7"/>
    <p:sldId id="309" r:id="rId8"/>
    <p:sldId id="310" r:id="rId9"/>
  </p:sldIdLst>
  <p:sldSz cx="9144000" cy="6858000" type="screen4x3"/>
  <p:notesSz cx="6669088" cy="9926638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e tibbatts" initials="n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F7F7F"/>
    <a:srgbClr val="A7A8C8"/>
    <a:srgbClr val="64A70B"/>
    <a:srgbClr val="96989A"/>
    <a:srgbClr val="549A0C"/>
    <a:srgbClr val="59A92D"/>
    <a:srgbClr val="78C90D"/>
    <a:srgbClr val="6CB40C"/>
    <a:srgbClr val="5EBC2A"/>
    <a:srgbClr val="2796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94293" autoAdjust="0"/>
  </p:normalViewPr>
  <p:slideViewPr>
    <p:cSldViewPr>
      <p:cViewPr varScale="1">
        <p:scale>
          <a:sx n="83" d="100"/>
          <a:sy n="83" d="100"/>
        </p:scale>
        <p:origin x="-1716" y="-84"/>
      </p:cViewPr>
      <p:guideLst>
        <p:guide orient="horz" pos="1026"/>
        <p:guide pos="1156"/>
        <p:guide pos="40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s\shared$\MARKETING\Job%20Bag\UTB%20536%20Financial%20Results%20Presentation%202015\Drafts\Data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s\shared$\MARKETING\Job%20Bag\UTB%20536%20Financial%20Results%20Presentation%202015\Drafts\Data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s\shared$\MARKETING\Job%20Bag\UTB%20536%20Financial%20Results%20Presentation%202015\Drafts\Loan%20sector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s\shared$\MARKETING\Job%20Bag\UTB%20536%20Financial%20Results%20Presentation%202015\Drafts\Data%20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s\shared$\MARKETING\Job%20Bag\UTB%20536%20Financial%20Results%20Presentation%202015\Drafts\Data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200"/>
              <a:t>Profit before tax (£m)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Profit before Tax</c:v>
          </c:tx>
          <c:spPr>
            <a:solidFill>
              <a:srgbClr val="64A70B"/>
            </a:solidFill>
          </c:spPr>
          <c:dLbls>
            <c:showVal val="1"/>
          </c:dLbls>
          <c:cat>
            <c:numRef>
              <c:f>Sheet1!$D$2:$F$2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Sheet1!$D$3:$F$3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1</c:v>
                </c:pt>
                <c:pt idx="2">
                  <c:v>0.70000000000000007</c:v>
                </c:pt>
              </c:numCache>
            </c:numRef>
          </c:val>
        </c:ser>
        <c:axId val="61425152"/>
        <c:axId val="61426688"/>
      </c:barChart>
      <c:catAx>
        <c:axId val="61425152"/>
        <c:scaling>
          <c:orientation val="minMax"/>
        </c:scaling>
        <c:axPos val="b"/>
        <c:numFmt formatCode="General" sourceLinked="1"/>
        <c:tickLblPos val="nextTo"/>
        <c:crossAx val="61426688"/>
        <c:crosses val="autoZero"/>
        <c:auto val="1"/>
        <c:lblAlgn val="ctr"/>
        <c:lblOffset val="100"/>
      </c:catAx>
      <c:valAx>
        <c:axId val="614266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1425152"/>
        <c:crosses val="autoZero"/>
        <c:crossBetween val="between"/>
        <c:majorUnit val="0.5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200"/>
              <a:t>Net interest margin</a:t>
            </a:r>
            <a:r>
              <a:rPr lang="en-US" sz="1200" baseline="0"/>
              <a:t> </a:t>
            </a:r>
            <a:r>
              <a:rPr lang="en-US" sz="1200"/>
              <a:t>(%)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0.25955071488437575"/>
          <c:w val="1"/>
          <c:h val="0.5527963389049154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4A70B"/>
            </a:solidFill>
          </c:spPr>
          <c:dLbls>
            <c:showVal val="1"/>
          </c:dLbls>
          <c:cat>
            <c:numRef>
              <c:f>Sheet1!$H$2:$J$2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Sheet1!$H$3:$J$3</c:f>
              <c:numCache>
                <c:formatCode>General</c:formatCode>
                <c:ptCount val="3"/>
                <c:pt idx="0">
                  <c:v>1.2</c:v>
                </c:pt>
                <c:pt idx="1">
                  <c:v>1.1000000000000001</c:v>
                </c:pt>
                <c:pt idx="2">
                  <c:v>1.1000000000000001</c:v>
                </c:pt>
              </c:numCache>
            </c:numRef>
          </c:val>
        </c:ser>
        <c:axId val="74492544"/>
        <c:axId val="83954304"/>
      </c:barChart>
      <c:catAx>
        <c:axId val="74492544"/>
        <c:scaling>
          <c:orientation val="minMax"/>
        </c:scaling>
        <c:axPos val="b"/>
        <c:numFmt formatCode="General" sourceLinked="1"/>
        <c:tickLblPos val="nextTo"/>
        <c:crossAx val="83954304"/>
        <c:crosses val="autoZero"/>
        <c:auto val="1"/>
        <c:lblAlgn val="ctr"/>
        <c:lblOffset val="100"/>
      </c:catAx>
      <c:valAx>
        <c:axId val="83954304"/>
        <c:scaling>
          <c:orientation val="minMax"/>
        </c:scaling>
        <c:delete val="1"/>
        <c:axPos val="l"/>
        <c:minorGridlines/>
        <c:numFmt formatCode="General" sourceLinked="1"/>
        <c:tickLblPos val="none"/>
        <c:crossAx val="74492544"/>
        <c:crosses val="autoZero"/>
        <c:crossBetween val="between"/>
        <c:majorUnit val="0.5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3"/>
  <c:chart>
    <c:plotArea>
      <c:layout>
        <c:manualLayout>
          <c:layoutTarget val="inner"/>
          <c:xMode val="edge"/>
          <c:yMode val="edge"/>
          <c:x val="6.6208032589676294E-2"/>
          <c:y val="3.4913583915218142E-2"/>
          <c:w val="0.27997556043199517"/>
          <c:h val="0.9301728321695639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Sheet1!$B$2</c:f>
              <c:strCache>
                <c:ptCount val="1"/>
                <c:pt idx="0">
                  <c:v>Housing</c:v>
                </c:pt>
              </c:strCache>
            </c:strRef>
          </c:tx>
          <c:dLbls>
            <c:showVal val="1"/>
          </c:dLbls>
          <c:val>
            <c:numRef>
              <c:f>Sheet1!$A$2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CDFI</c:v>
                </c:pt>
              </c:strCache>
            </c:strRef>
          </c:tx>
          <c:dLbls>
            <c:showVal val="1"/>
          </c:dLbls>
          <c:val>
            <c:numRef>
              <c:f>Sheet1!$A$3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Human Health and Social Work</c:v>
                </c:pt>
              </c:strCache>
            </c:strRef>
          </c:tx>
          <c:dLbls>
            <c:showVal val="1"/>
          </c:dLbls>
          <c:val>
            <c:numRef>
              <c:f>Sheet1!$A$4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Real Estate, Education, Wholesale and Services</c:v>
                </c:pt>
              </c:strCache>
            </c:strRef>
          </c:tx>
          <c:dLbls>
            <c:showVal val="1"/>
          </c:dLbls>
          <c:val>
            <c:numRef>
              <c:f>Sheet1!$A$5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Faith</c:v>
                </c:pt>
              </c:strCache>
            </c:strRef>
          </c:tx>
          <c:dLbls>
            <c:showVal val="1"/>
          </c:dLbls>
          <c:val>
            <c:numRef>
              <c:f>Sheet1!$A$6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5"/>
          <c:order val="5"/>
          <c:tx>
            <c:strRef>
              <c:f>Sheet1!$B$7</c:f>
              <c:strCache>
                <c:ptCount val="1"/>
                <c:pt idx="0">
                  <c:v>Trade Union</c:v>
                </c:pt>
              </c:strCache>
            </c:strRef>
          </c:tx>
          <c:dLbls>
            <c:showVal val="1"/>
          </c:dLbls>
          <c:val>
            <c:numRef>
              <c:f>Sheet1!$A$7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6"/>
          <c:order val="6"/>
          <c:tx>
            <c:strRef>
              <c:f>Sheet1!$B$8</c:f>
              <c:strCache>
                <c:ptCount val="1"/>
                <c:pt idx="0">
                  <c:v>Arts, Entertainment and Recreation</c:v>
                </c:pt>
              </c:strCache>
            </c:strRef>
          </c:tx>
          <c:dLbls>
            <c:showVal val="1"/>
          </c:dLbls>
          <c:val>
            <c:numRef>
              <c:f>Sheet1!$A$8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overlap val="100"/>
        <c:axId val="74406912"/>
        <c:axId val="74630272"/>
      </c:barChart>
      <c:catAx>
        <c:axId val="74406912"/>
        <c:scaling>
          <c:orientation val="minMax"/>
        </c:scaling>
        <c:delete val="1"/>
        <c:axPos val="b"/>
        <c:tickLblPos val="none"/>
        <c:crossAx val="74630272"/>
        <c:crosses val="autoZero"/>
        <c:auto val="1"/>
        <c:lblAlgn val="ctr"/>
        <c:lblOffset val="100"/>
      </c:catAx>
      <c:valAx>
        <c:axId val="74630272"/>
        <c:scaling>
          <c:orientation val="minMax"/>
        </c:scaling>
        <c:axPos val="l"/>
        <c:majorGridlines/>
        <c:numFmt formatCode="0%" sourceLinked="1"/>
        <c:tickLblPos val="nextTo"/>
        <c:crossAx val="7440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648311174217976"/>
          <c:y val="3.1983855791610956E-2"/>
          <c:w val="0.47040213415945958"/>
          <c:h val="0.93536872639151203"/>
        </c:manualLayout>
      </c:layout>
    </c:legend>
    <c:plotVisOnly val="1"/>
  </c:chart>
  <c:txPr>
    <a:bodyPr/>
    <a:lstStyle/>
    <a:p>
      <a:pPr>
        <a:defRPr sz="105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200"/>
              <a:t>Loans and advances to customers (£m)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1596239873574136E-2"/>
          <c:y val="0.30555958674064915"/>
          <c:w val="0.93881065369153993"/>
          <c:h val="0.4735234463369026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4A70B"/>
            </a:solidFill>
          </c:spPr>
          <c:dLbls>
            <c:showVal val="1"/>
          </c:dLbls>
          <c:cat>
            <c:numRef>
              <c:f>Sheet1!$L$2:$N$2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Sheet1!$L$3:$N$3</c:f>
              <c:numCache>
                <c:formatCode>General</c:formatCode>
                <c:ptCount val="3"/>
                <c:pt idx="0">
                  <c:v>184.7</c:v>
                </c:pt>
                <c:pt idx="1">
                  <c:v>174</c:v>
                </c:pt>
                <c:pt idx="2">
                  <c:v>187</c:v>
                </c:pt>
              </c:numCache>
            </c:numRef>
          </c:val>
        </c:ser>
        <c:axId val="28090368"/>
        <c:axId val="28091904"/>
      </c:barChart>
      <c:catAx>
        <c:axId val="28090368"/>
        <c:scaling>
          <c:orientation val="minMax"/>
        </c:scaling>
        <c:axPos val="b"/>
        <c:numFmt formatCode="General" sourceLinked="1"/>
        <c:tickLblPos val="nextTo"/>
        <c:crossAx val="28091904"/>
        <c:crosses val="autoZero"/>
        <c:auto val="1"/>
        <c:lblAlgn val="ctr"/>
        <c:lblOffset val="100"/>
      </c:catAx>
      <c:valAx>
        <c:axId val="28091904"/>
        <c:scaling>
          <c:orientation val="minMax"/>
        </c:scaling>
        <c:delete val="1"/>
        <c:axPos val="l"/>
        <c:numFmt formatCode="General" sourceLinked="1"/>
        <c:tickLblPos val="none"/>
        <c:crossAx val="28090368"/>
        <c:crosses val="autoZero"/>
        <c:crossBetween val="between"/>
        <c:majorUnit val="0.5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200"/>
              <a:t>Liquidity (£m)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64A70B"/>
            </a:solidFill>
          </c:spPr>
          <c:cat>
            <c:numRef>
              <c:f>Sheet1!$P$2:$R$2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Sheet1!$P$3:$R$3</c:f>
              <c:numCache>
                <c:formatCode>General</c:formatCode>
                <c:ptCount val="3"/>
                <c:pt idx="0">
                  <c:v>274</c:v>
                </c:pt>
                <c:pt idx="1">
                  <c:v>415</c:v>
                </c:pt>
                <c:pt idx="2">
                  <c:v>476</c:v>
                </c:pt>
              </c:numCache>
            </c:numRef>
          </c:val>
        </c:ser>
        <c:dLbls>
          <c:dLblPos val="outEnd"/>
          <c:showVal val="1"/>
        </c:dLbls>
        <c:axId val="62460288"/>
        <c:axId val="73042176"/>
      </c:barChart>
      <c:catAx>
        <c:axId val="62460288"/>
        <c:scaling>
          <c:orientation val="minMax"/>
        </c:scaling>
        <c:axPos val="b"/>
        <c:numFmt formatCode="General" sourceLinked="1"/>
        <c:tickLblPos val="nextTo"/>
        <c:crossAx val="73042176"/>
        <c:crosses val="autoZero"/>
        <c:auto val="1"/>
        <c:lblAlgn val="ctr"/>
        <c:lblOffset val="100"/>
      </c:catAx>
      <c:valAx>
        <c:axId val="73042176"/>
        <c:scaling>
          <c:orientation val="minMax"/>
        </c:scaling>
        <c:delete val="1"/>
        <c:axPos val="l"/>
        <c:numFmt formatCode="General" sourceLinked="1"/>
        <c:tickLblPos val="none"/>
        <c:crossAx val="62460288"/>
        <c:crosses val="autoZero"/>
        <c:crossBetween val="between"/>
        <c:majorUnit val="0.5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CB79A5CA-AF97-4151-8E4B-04AE7D2CC3D4}" type="datetimeFigureOut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DF3E9281-72BB-4696-B7A3-84A720EE545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28815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461" y="0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r">
              <a:defRPr sz="1100"/>
            </a:lvl1pPr>
          </a:lstStyle>
          <a:p>
            <a:fld id="{42CC591D-AEFD-4425-8D9E-4CAF7EACA3D3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45" tIns="43772" rIns="87545" bIns="4377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11" y="4714653"/>
            <a:ext cx="5335867" cy="4466756"/>
          </a:xfrm>
          <a:prstGeom prst="rect">
            <a:avLst/>
          </a:prstGeom>
        </p:spPr>
        <p:txBody>
          <a:bodyPr vert="horz" lIns="87545" tIns="43772" rIns="87545" bIns="437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461" y="9429305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r">
              <a:defRPr sz="1100"/>
            </a:lvl1pPr>
          </a:lstStyle>
          <a:p>
            <a:fld id="{3C5005BC-0016-4D6A-B5C3-C5791683F7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5777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DCB0-DC94-4630-AD6E-09397E061A30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DCB0-DC94-4630-AD6E-09397E061A3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DCB0-DC94-4630-AD6E-09397E061A3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DCB0-DC94-4630-AD6E-09397E061A3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DCB0-DC94-4630-AD6E-09397E061A3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DCB0-DC94-4630-AD6E-09397E061A3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DCB0-DC94-4630-AD6E-09397E061A3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DCB0-DC94-4630-AD6E-09397E061A3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32656"/>
            <a:ext cx="4283968" cy="1656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M2_6875_PP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28" t="7328" r="14969" b="19078"/>
          <a:stretch/>
        </p:blipFill>
        <p:spPr>
          <a:xfrm>
            <a:off x="4283969" y="1"/>
            <a:ext cx="4860032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348880"/>
            <a:ext cx="5652120" cy="36004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4752528" cy="1944215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4752528" cy="7920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4D29-71DE-3241-823C-C5883E5ED30D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UNITY TRUST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548680"/>
            <a:ext cx="1960727" cy="10801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51520" y="6093296"/>
            <a:ext cx="4032448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29E-1998-A247-AF7B-13CC092818E0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F3B-4F4D-3D45-A4A0-38579CF05C3D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A70B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EDCC-D7D6-414D-AE86-3CB6D20C11BD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7D70-517E-7545-B808-1FBE3C9CC579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9F3-FB45-154F-A490-54FB37D6EA74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96989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1C4-9482-CD41-9266-CBB534D1823E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57C-FD0A-F24E-929E-9E19DA2F5F70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C523-EE1B-7047-980B-B0D24E103EC8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CE1F-571C-5440-B6C2-9151DECC9325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3E54-9916-DA4F-8A17-DD2DD61EDD02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DBFE728-362B-C94E-BE40-FF4138AE9349}" type="datetime1">
              <a:rPr lang="en-GB" smtClean="0"/>
              <a:pPr/>
              <a:t>22/04/2016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The challenger bank with a social conscience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UNITY TRUST 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1737360" cy="95707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8302" y="1412776"/>
            <a:ext cx="921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Financial Results</a:t>
            </a:r>
            <a:br>
              <a:rPr lang="en-GB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2015</a:t>
            </a:r>
            <a:endParaRPr lang="en-GB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Prepared by:</a:t>
            </a: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Prepared for:</a:t>
            </a: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Date:</a:t>
            </a:r>
            <a:endParaRPr lang="en-GB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2015 – </a:t>
            </a:r>
            <a:r>
              <a:rPr lang="en-GB" b="0" dirty="0" smtClean="0"/>
              <a:t>independence gained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43608" y="1655088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Delivered a solid set of financial results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39552" y="1627712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3608" y="2425404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Growth continued to be constrained whilst the Bank gained independence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539552" y="2398028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43608" y="3184834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Strong balance sheet and capital position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539552" y="3157458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3608" y="3976922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Capital raised of £</a:t>
            </a:r>
            <a:r>
              <a:rPr lang="en-GB" dirty="0" err="1" smtClean="0">
                <a:solidFill>
                  <a:srgbClr val="FFFFFF"/>
                </a:solidFill>
              </a:rPr>
              <a:t>xxm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39552" y="3949546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43608" y="4769010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Confident of growth in 2016 and beyond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39552" y="4741634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43608" y="5561098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Continue to deliver strong social impact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539552" y="5533722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8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2011 – 2015</a:t>
            </a:r>
            <a:r>
              <a:rPr lang="en-GB" b="0" dirty="0" smtClean="0"/>
              <a:t> in brief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43608" y="1655088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Limited lending growth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39552" y="1627712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3608" y="2425404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Increased costs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539552" y="2398028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43608" y="3184834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539552" y="3157458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3608" y="3976922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39552" y="3949546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43608" y="4769010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39552" y="4741634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43608" y="5561098"/>
            <a:ext cx="7560840" cy="61200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539552" y="5533722"/>
            <a:ext cx="936104" cy="648000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8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2015 – </a:t>
            </a:r>
            <a:r>
              <a:rPr lang="en-GB" b="0" dirty="0" smtClean="0"/>
              <a:t>financial results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43608" y="1655088"/>
            <a:ext cx="4320480" cy="1413872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</a:pPr>
            <a:r>
              <a:rPr lang="en-GB" dirty="0" smtClean="0">
                <a:solidFill>
                  <a:srgbClr val="FFFFFF"/>
                </a:solidFill>
              </a:rPr>
              <a:t>Profit before tax £0.7m</a:t>
            </a:r>
          </a:p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Reflects cost of becoming operationally independent and low-interest environment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39552" y="1627711"/>
            <a:ext cx="936104" cy="1497041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43608" y="3184834"/>
            <a:ext cx="4320480" cy="1468302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</a:pPr>
            <a:r>
              <a:rPr lang="en-GB" dirty="0" smtClean="0">
                <a:solidFill>
                  <a:srgbClr val="FFFFFF"/>
                </a:solidFill>
              </a:rPr>
              <a:t>Net interest margin 1.1%</a:t>
            </a:r>
          </a:p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Unchanged from 2014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539552" y="3157457"/>
            <a:ext cx="936104" cy="1554673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43608" y="4769010"/>
            <a:ext cx="4320480" cy="1468302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Cost income ratio xx</a:t>
            </a:r>
            <a:r>
              <a:rPr lang="en-GB" dirty="0" smtClean="0">
                <a:solidFill>
                  <a:srgbClr val="FFFFFF"/>
                </a:solidFill>
              </a:rPr>
              <a:t>% (awaiting data for graph)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39552" y="4741633"/>
            <a:ext cx="936104" cy="1554673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5436096" y="1556792"/>
          <a:ext cx="316835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580112" y="3140968"/>
          <a:ext cx="2880320" cy="169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128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2015 – </a:t>
            </a:r>
            <a:r>
              <a:rPr lang="en-GB" b="0" dirty="0" smtClean="0"/>
              <a:t>lending growth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43608" y="1655088"/>
            <a:ext cx="4320480" cy="1413872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</a:pPr>
            <a:r>
              <a:rPr lang="en-GB" dirty="0" smtClean="0">
                <a:solidFill>
                  <a:srgbClr val="FFFFFF"/>
                </a:solidFill>
              </a:rPr>
              <a:t>Loan portfolio increases by 7.5%</a:t>
            </a:r>
            <a:endParaRPr lang="en-GB" dirty="0" smtClean="0">
              <a:solidFill>
                <a:srgbClr val="FFFFFF"/>
              </a:solidFill>
            </a:endParaRPr>
          </a:p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Overall loans and advances to customers  at £187m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39552" y="1627711"/>
            <a:ext cx="936104" cy="1497041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43608" y="3184834"/>
            <a:ext cx="4320480" cy="1468302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</a:pPr>
            <a:r>
              <a:rPr lang="en-GB" dirty="0" smtClean="0">
                <a:solidFill>
                  <a:srgbClr val="FFFFFF"/>
                </a:solidFill>
              </a:rPr>
              <a:t>Focus on core sectors </a:t>
            </a:r>
          </a:p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Emerging  sectors including the Arts and Real Estate provide opportunity for growth</a:t>
            </a: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539552" y="3157457"/>
            <a:ext cx="936104" cy="1554673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5580112" y="3212976"/>
          <a:ext cx="33843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436096" y="1628800"/>
          <a:ext cx="3528392" cy="144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128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Balance Sheet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44008" y="1628800"/>
            <a:ext cx="3780000" cy="5040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b="1" dirty="0" smtClean="0"/>
              <a:t>Commentary</a:t>
            </a:r>
            <a:endParaRPr lang="en-GB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644008" y="2276872"/>
            <a:ext cx="3780000" cy="42484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t" anchorCtr="0"/>
          <a:lstStyle/>
          <a:p>
            <a:pPr marL="174625" indent="-174625">
              <a:buFont typeface="Arial" pitchFamily="34" charset="0"/>
              <a:buChar char="•"/>
            </a:pPr>
            <a:endParaRPr lang="en-GB" sz="2000" dirty="0" smtClean="0"/>
          </a:p>
        </p:txBody>
      </p:sp>
      <p:sp>
        <p:nvSpPr>
          <p:cNvPr id="5" name="Folded Corner 4"/>
          <p:cNvSpPr/>
          <p:nvPr/>
        </p:nvSpPr>
        <p:spPr>
          <a:xfrm>
            <a:off x="755576" y="2204864"/>
            <a:ext cx="3240360" cy="288032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Require an Excel spreadsheet of this data to copy across to the </a:t>
            </a:r>
            <a:r>
              <a:rPr lang="en-GB" dirty="0" err="1" smtClean="0"/>
              <a:t>ppt</a:t>
            </a:r>
            <a:r>
              <a:rPr lang="en-GB" dirty="0" smtClean="0"/>
              <a:t>, and guidance on which tables you want to  include. I have looked in the report and accounts but the tables are extensive and I’m not sure which elements you want to include.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Balance Sheet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44008" y="1628800"/>
            <a:ext cx="3780000" cy="5040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b="1" dirty="0" smtClean="0"/>
              <a:t>Commentary</a:t>
            </a:r>
            <a:endParaRPr lang="en-GB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644008" y="2276872"/>
            <a:ext cx="3780000" cy="42484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t" anchorCtr="0"/>
          <a:lstStyle/>
          <a:p>
            <a:pPr marL="174625" indent="-174625">
              <a:buFont typeface="Arial" pitchFamily="34" charset="0"/>
              <a:buChar char="•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2015 – </a:t>
            </a:r>
            <a:r>
              <a:rPr lang="en-GB" b="0" dirty="0" smtClean="0"/>
              <a:t>capital and liquidity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43608" y="1655088"/>
            <a:ext cx="4320480" cy="1845920"/>
          </a:xfrm>
          <a:prstGeom prst="round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533400" indent="-174625">
              <a:buClr>
                <a:schemeClr val="bg1"/>
              </a:buClr>
            </a:pPr>
            <a:r>
              <a:rPr lang="en-GB" dirty="0" smtClean="0">
                <a:solidFill>
                  <a:srgbClr val="FFFFFF"/>
                </a:solidFill>
              </a:rPr>
              <a:t>Strong capital and liquidity position</a:t>
            </a:r>
          </a:p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All funding comes from customer accounts</a:t>
            </a:r>
          </a:p>
          <a:p>
            <a:pPr marL="533400" indent="-174625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Stable deposit base as result of good relationship with core sectors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39552" y="1627711"/>
            <a:ext cx="936104" cy="1954504"/>
          </a:xfrm>
          <a:prstGeom prst="chevron">
            <a:avLst/>
          </a:prstGeom>
          <a:gradFill flip="none" rotWithShape="1">
            <a:gsLst>
              <a:gs pos="0">
                <a:srgbClr val="96989A">
                  <a:shade val="30000"/>
                  <a:satMod val="115000"/>
                </a:srgbClr>
              </a:gs>
              <a:gs pos="50000">
                <a:srgbClr val="96989A">
                  <a:shade val="67500"/>
                  <a:satMod val="115000"/>
                </a:srgbClr>
              </a:gs>
              <a:gs pos="100000">
                <a:srgbClr val="96989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5436096" y="1628800"/>
          <a:ext cx="345638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128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549A0C"/>
      </a:dk2>
      <a:lt2>
        <a:srgbClr val="96989A"/>
      </a:lt2>
      <a:accent1>
        <a:srgbClr val="549A0C"/>
      </a:accent1>
      <a:accent2>
        <a:srgbClr val="96989A"/>
      </a:accent2>
      <a:accent3>
        <a:srgbClr val="0092D2"/>
      </a:accent3>
      <a:accent4>
        <a:srgbClr val="41B3DC"/>
      </a:accent4>
      <a:accent5>
        <a:srgbClr val="BCE2E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4844</TotalTime>
  <Words>248</Words>
  <Application>Microsoft Office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Financial Results 2015</vt:lpstr>
      <vt:lpstr>2015 – independence gained</vt:lpstr>
      <vt:lpstr>2011 – 2015 in brief</vt:lpstr>
      <vt:lpstr>2015 – financial results</vt:lpstr>
      <vt:lpstr>2015 – lending growth</vt:lpstr>
      <vt:lpstr>Balance Sheet</vt:lpstr>
      <vt:lpstr>Balance Sheet</vt:lpstr>
      <vt:lpstr>2015 – capital and liquidity</vt:lpstr>
    </vt:vector>
  </TitlesOfParts>
  <Company>TDC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simon.laughton</dc:creator>
  <cp:lastModifiedBy>kirstie ebbs</cp:lastModifiedBy>
  <cp:revision>355</cp:revision>
  <dcterms:created xsi:type="dcterms:W3CDTF">2012-07-30T13:46:48Z</dcterms:created>
  <dcterms:modified xsi:type="dcterms:W3CDTF">2016-04-22T15:31:34Z</dcterms:modified>
</cp:coreProperties>
</file>