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4"/>
    <p:sldMasterId id="2147483750" r:id="rId5"/>
  </p:sldMasterIdLst>
  <p:notesMasterIdLst>
    <p:notesMasterId r:id="rId14"/>
  </p:notesMasterIdLst>
  <p:handoutMasterIdLst>
    <p:handoutMasterId r:id="rId15"/>
  </p:handoutMasterIdLst>
  <p:sldIdLst>
    <p:sldId id="270" r:id="rId6"/>
    <p:sldId id="273" r:id="rId7"/>
    <p:sldId id="269" r:id="rId8"/>
    <p:sldId id="274" r:id="rId9"/>
    <p:sldId id="271" r:id="rId10"/>
    <p:sldId id="272" r:id="rId11"/>
    <p:sldId id="275" r:id="rId12"/>
    <p:sldId id="276" r:id="rId13"/>
  </p:sldIdLst>
  <p:sldSz cx="9906000" cy="6858000" type="A4"/>
  <p:notesSz cx="6797675" cy="9872663"/>
  <p:defaultTextStyle>
    <a:defPPr>
      <a:defRPr lang="en-US"/>
    </a:defPPr>
    <a:lvl1pPr marL="0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A70B"/>
    <a:srgbClr val="B2B2B2"/>
    <a:srgbClr val="269F00"/>
    <a:srgbClr val="A7A8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60"/>
  </p:normalViewPr>
  <p:slideViewPr>
    <p:cSldViewPr snapToGrid="0" snapToObjects="1" showGuides="1">
      <p:cViewPr>
        <p:scale>
          <a:sx n="80" d="100"/>
          <a:sy n="80" d="100"/>
        </p:scale>
        <p:origin x="-1488" y="-222"/>
      </p:cViewPr>
      <p:guideLst>
        <p:guide orient="horz" pos="865"/>
        <p:guide orient="horz" pos="3988"/>
        <p:guide orient="horz" pos="2414"/>
        <p:guide orient="horz" pos="544"/>
        <p:guide orient="horz" pos="2160"/>
        <p:guide pos="295"/>
        <p:guide pos="5941"/>
        <p:guide pos="1446"/>
        <p:guide pos="2478"/>
        <p:guide pos="1325"/>
        <p:guide pos="2602"/>
        <p:guide pos="4913"/>
        <p:guide pos="3120"/>
        <p:guide pos="3635"/>
        <p:guide pos="3756"/>
        <p:guide pos="47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3300" y="-114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BP-V-FP01\Shared$\CSR\Social%20Impact\Social%20Impact%20Q1%20and%20Q2%20Data\SI%20H1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doughnut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Sheet2!$B$3:$B$10</c:f>
              <c:strCache>
                <c:ptCount val="8"/>
                <c:pt idx="0">
                  <c:v>Housing</c:v>
                </c:pt>
                <c:pt idx="1">
                  <c:v>CDFI’s</c:v>
                </c:pt>
                <c:pt idx="2">
                  <c:v>Human Health and Social Work</c:v>
                </c:pt>
                <c:pt idx="3">
                  <c:v>Real Estate, Education, Wholesale and Services</c:v>
                </c:pt>
                <c:pt idx="4">
                  <c:v>Faith </c:v>
                </c:pt>
                <c:pt idx="5">
                  <c:v>Trade Union </c:v>
                </c:pt>
                <c:pt idx="6">
                  <c:v>Other </c:v>
                </c:pt>
                <c:pt idx="7">
                  <c:v>Arts, Entertainment and Recreation</c:v>
                </c:pt>
              </c:strCache>
            </c:strRef>
          </c:cat>
          <c:val>
            <c:numRef>
              <c:f>Sheet2!$C$3:$C$10</c:f>
              <c:numCache>
                <c:formatCode>0%</c:formatCode>
                <c:ptCount val="8"/>
                <c:pt idx="0">
                  <c:v>0.16000000000000009</c:v>
                </c:pt>
                <c:pt idx="1">
                  <c:v>0.13</c:v>
                </c:pt>
                <c:pt idx="2">
                  <c:v>0.14000000000000001</c:v>
                </c:pt>
                <c:pt idx="3">
                  <c:v>7.0000000000000034E-2</c:v>
                </c:pt>
                <c:pt idx="4">
                  <c:v>0.16000000000000009</c:v>
                </c:pt>
                <c:pt idx="5">
                  <c:v>2.0000000000000021E-2</c:v>
                </c:pt>
                <c:pt idx="6">
                  <c:v>0.30000000000000032</c:v>
                </c:pt>
                <c:pt idx="7">
                  <c:v>2.0000000000000021E-2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900" baseline="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0.08001</cdr:x>
      <cdr:y>0.02128</cdr:y>
    </cdr:from>
    <cdr:to>
      <cdr:x>0.67208</cdr:x>
      <cdr:y>0.12766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72008"/>
          <a:ext cx="26642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0.032</cdr:x>
      <cdr:y>0.02128</cdr:y>
    </cdr:from>
    <cdr:to>
      <cdr:x>0.38404</cdr:x>
      <cdr:y>0.12766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64348"/>
          <a:ext cx="1584176" cy="321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b="1" dirty="0" smtClean="0">
              <a:latin typeface="Helvetica" pitchFamily="34" charset="0"/>
            </a:rPr>
            <a:t>Approvals</a:t>
          </a:r>
          <a:r>
            <a:rPr lang="en-GB" sz="1100" b="1" dirty="0" smtClean="0">
              <a:latin typeface="Helvetica" pitchFamily="34" charset="0"/>
            </a:rPr>
            <a:t> by sector</a:t>
          </a:r>
          <a:endParaRPr lang="en-GB" sz="1100" b="1" dirty="0">
            <a:latin typeface="Helvetic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E5DA0-1160-4F75-8BF2-57A290DAE33A}" type="datetimeFigureOut">
              <a:rPr lang="en-GB" smtClean="0"/>
              <a:pPr/>
              <a:t>06/10/2017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94CE3-0C85-4749-A683-99A68CBA81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31EB0-7EC2-514D-A629-535CE8FCC453}" type="datetimeFigureOut">
              <a:rPr/>
              <a:pPr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289BB-28C9-E746-8114-C5477B43B75C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059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5158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7048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7186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TB_RGB_Logo_Horizontal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192372" y="6173458"/>
            <a:ext cx="964721" cy="31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84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ctr" defTabSz="51581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860" indent="-386860" algn="l" defTabSz="51581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196" indent="-322383" algn="l" defTabSz="515813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51581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515813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515813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67783" y="6332984"/>
            <a:ext cx="7658450" cy="0"/>
          </a:xfrm>
          <a:prstGeom prst="line">
            <a:avLst/>
          </a:prstGeom>
          <a:ln w="12700" cap="rnd">
            <a:solidFill>
              <a:srgbClr val="269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8129364" y="6026726"/>
            <a:ext cx="1079638" cy="612516"/>
            <a:chOff x="7614176" y="5022272"/>
            <a:chExt cx="996589" cy="510430"/>
          </a:xfrm>
        </p:grpSpPr>
        <p:sp>
          <p:nvSpPr>
            <p:cNvPr id="9" name="Rectangle 8"/>
            <p:cNvSpPr/>
            <p:nvPr userDrawn="1"/>
          </p:nvSpPr>
          <p:spPr>
            <a:xfrm>
              <a:off x="7614176" y="5022272"/>
              <a:ext cx="996589" cy="51043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UTB_RGB_Logo_Horizontal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675573" y="5144548"/>
              <a:ext cx="890512" cy="261366"/>
            </a:xfrm>
            <a:prstGeom prst="rect">
              <a:avLst/>
            </a:prstGeom>
          </p:spPr>
        </p:pic>
      </p:grpSp>
      <p:cxnSp>
        <p:nvCxnSpPr>
          <p:cNvPr id="6" name="Straight Connector 5"/>
          <p:cNvCxnSpPr/>
          <p:nvPr userDrawn="1"/>
        </p:nvCxnSpPr>
        <p:spPr>
          <a:xfrm>
            <a:off x="467783" y="871528"/>
            <a:ext cx="8963554" cy="0"/>
          </a:xfrm>
          <a:prstGeom prst="line">
            <a:avLst/>
          </a:prstGeom>
          <a:ln w="12700" cap="rnd" cmpd="sng">
            <a:solidFill>
              <a:srgbClr val="269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/>
          <p:cNvSpPr txBox="1">
            <a:spLocks/>
          </p:cNvSpPr>
          <p:nvPr userDrawn="1"/>
        </p:nvSpPr>
        <p:spPr>
          <a:xfrm>
            <a:off x="448917" y="68495"/>
            <a:ext cx="8988497" cy="804809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600" b="1" kern="1200" baseline="0">
                <a:solidFill>
                  <a:srgbClr val="A7A8A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69F00"/>
              </a:solidFill>
              <a:latin typeface="Arial"/>
              <a:cs typeface="Arial"/>
            </a:endParaRPr>
          </a:p>
        </p:txBody>
      </p:sp>
      <p:cxnSp>
        <p:nvCxnSpPr>
          <p:cNvPr id="23" name="Straight Connector 22"/>
          <p:cNvCxnSpPr>
            <a:stCxn id="9" idx="3"/>
          </p:cNvCxnSpPr>
          <p:nvPr userDrawn="1"/>
        </p:nvCxnSpPr>
        <p:spPr>
          <a:xfrm>
            <a:off x="9209002" y="6332984"/>
            <a:ext cx="206562" cy="0"/>
          </a:xfrm>
          <a:prstGeom prst="line">
            <a:avLst/>
          </a:prstGeom>
          <a:ln w="12700" cap="rnd">
            <a:solidFill>
              <a:srgbClr val="269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6776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ctr" defTabSz="51581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860" indent="-386860" algn="l" defTabSz="51581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196" indent="-322383" algn="l" defTabSz="515813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51581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515813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515813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ty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293549" y="2146192"/>
            <a:ext cx="6380995" cy="479461"/>
          </a:xfrm>
          <a:prstGeom prst="rect">
            <a:avLst/>
          </a:prstGeom>
        </p:spPr>
        <p:txBody>
          <a:bodyPr lIns="0" tIns="51581" rIns="103163" bIns="51581" anchor="t" anchorCtr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5813">
              <a:buNone/>
              <a:defRPr/>
            </a:pPr>
            <a:r>
              <a:rPr lang="en-US" b="1" dirty="0" smtClean="0">
                <a:solidFill>
                  <a:srgbClr val="64A70B"/>
                </a:solidFill>
                <a:latin typeface="Helvetica" pitchFamily="34" charset="0"/>
              </a:rPr>
              <a:t>Investor Update.</a:t>
            </a:r>
            <a:endParaRPr lang="en-US" b="1" dirty="0">
              <a:solidFill>
                <a:srgbClr val="64A70B"/>
              </a:solidFill>
              <a:latin typeface="Helvetica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293549" y="2948246"/>
            <a:ext cx="3725303" cy="59932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2000" b="1" kern="1200">
                <a:solidFill>
                  <a:srgbClr val="269F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90000"/>
              </a:lnSpc>
              <a:spcBef>
                <a:spcPts val="7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5813">
              <a:defRPr/>
            </a:pPr>
            <a:r>
              <a:rPr lang="en-US" b="0" dirty="0" smtClean="0">
                <a:solidFill>
                  <a:sysClr val="windowText" lastClr="000000"/>
                </a:solidFill>
                <a:latin typeface="Helvetica" pitchFamily="34" charset="0"/>
              </a:rPr>
              <a:t>Q3 2017</a:t>
            </a:r>
            <a:endParaRPr lang="en-US" b="0" dirty="0">
              <a:solidFill>
                <a:sysClr val="windowText" lastClr="000000"/>
              </a:solidFill>
              <a:latin typeface="Helvetica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291816" y="3743276"/>
            <a:ext cx="3725303" cy="59932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2000" b="1" kern="1200">
                <a:solidFill>
                  <a:srgbClr val="269F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ct val="90000"/>
              </a:lnSpc>
              <a:spcBef>
                <a:spcPts val="7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5813">
              <a:defRPr/>
            </a:pPr>
            <a:r>
              <a:rPr lang="en-US" sz="1500" b="0" dirty="0" smtClean="0">
                <a:solidFill>
                  <a:sysClr val="windowText" lastClr="000000"/>
                </a:solidFill>
                <a:latin typeface="Helvetica" pitchFamily="34" charset="0"/>
              </a:rPr>
              <a:t>Margaret Willis, Chief Executive Officer</a:t>
            </a:r>
            <a:endParaRPr lang="en-US" sz="1500" b="0" dirty="0">
              <a:solidFill>
                <a:sysClr val="windowText" lastClr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6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7783" y="871528"/>
            <a:ext cx="8963554" cy="0"/>
          </a:xfrm>
          <a:prstGeom prst="line">
            <a:avLst/>
          </a:prstGeom>
          <a:ln w="12700" cap="rnd" cmpd="sng">
            <a:solidFill>
              <a:srgbClr val="269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8"/>
          <p:cNvSpPr txBox="1">
            <a:spLocks/>
          </p:cNvSpPr>
          <p:nvPr/>
        </p:nvSpPr>
        <p:spPr>
          <a:xfrm>
            <a:off x="448917" y="68495"/>
            <a:ext cx="8988497" cy="804809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600" b="1" kern="1200" baseline="0">
                <a:solidFill>
                  <a:srgbClr val="A7A8A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69F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434" y="6583681"/>
            <a:ext cx="4262518" cy="4726410"/>
          </a:xfrm>
          <a:prstGeom prst="rect">
            <a:avLst/>
          </a:prstGeom>
          <a:noFill/>
          <a:ln>
            <a:noFill/>
          </a:ln>
        </p:spPr>
        <p:txBody>
          <a:bodyPr wrap="square" lIns="203076" tIns="203076" rIns="203076" bIns="203076" rtlCol="0" anchor="ctr" anchorCtr="0">
            <a:noAutofit/>
          </a:bodyPr>
          <a:lstStyle/>
          <a:p>
            <a:r>
              <a:rPr lang="en-GB" sz="1800" b="1" dirty="0" err="1">
                <a:solidFill>
                  <a:srgbClr val="269F00"/>
                </a:solidFill>
                <a:latin typeface="Arial"/>
                <a:cs typeface="Arial"/>
              </a:rPr>
              <a:t>Quia</a:t>
            </a:r>
            <a:r>
              <a:rPr lang="en-GB" sz="1800" b="1" dirty="0">
                <a:solidFill>
                  <a:srgbClr val="269F00"/>
                </a:solidFill>
                <a:latin typeface="Arial"/>
                <a:cs typeface="Arial"/>
              </a:rPr>
              <a:t> </a:t>
            </a:r>
            <a:r>
              <a:rPr lang="en-GB" sz="1800" b="1" dirty="0" err="1">
                <a:solidFill>
                  <a:srgbClr val="269F00"/>
                </a:solidFill>
                <a:latin typeface="Arial"/>
                <a:cs typeface="Arial"/>
              </a:rPr>
              <a:t>nihillest</a:t>
            </a:r>
            <a:r>
              <a:rPr lang="en-GB" sz="1800" b="1" dirty="0">
                <a:solidFill>
                  <a:srgbClr val="269F00"/>
                </a:solidFill>
                <a:latin typeface="Arial"/>
                <a:cs typeface="Arial"/>
              </a:rPr>
              <a:t> tem </a:t>
            </a:r>
            <a:r>
              <a:rPr lang="en-GB" sz="1800" b="1" dirty="0" err="1">
                <a:solidFill>
                  <a:srgbClr val="269F00"/>
                </a:solidFill>
                <a:latin typeface="Arial"/>
                <a:cs typeface="Arial"/>
              </a:rPr>
              <a:t>reptaquiam</a:t>
            </a:r>
            <a:endParaRPr lang="en-GB" sz="1800" b="1" dirty="0">
              <a:solidFill>
                <a:srgbClr val="269F00"/>
              </a:solidFill>
              <a:latin typeface="Arial"/>
              <a:cs typeface="Arial"/>
            </a:endParaRPr>
          </a:p>
          <a:p>
            <a:endParaRPr lang="en-GB" sz="1500" dirty="0">
              <a:latin typeface="Arial"/>
              <a:cs typeface="Arial"/>
            </a:endParaRPr>
          </a:p>
          <a:p>
            <a:r>
              <a:rPr lang="en-GB" sz="1500" dirty="0" err="1">
                <a:latin typeface="Arial"/>
                <a:cs typeface="Arial"/>
              </a:rPr>
              <a:t>Officillecus</a:t>
            </a:r>
            <a:r>
              <a:rPr lang="en-GB" sz="1500" dirty="0">
                <a:latin typeface="Arial"/>
                <a:cs typeface="Arial"/>
              </a:rPr>
              <a:t> id </a:t>
            </a:r>
            <a:r>
              <a:rPr lang="en-GB" sz="1500" dirty="0" err="1">
                <a:latin typeface="Arial"/>
                <a:cs typeface="Arial"/>
              </a:rPr>
              <a:t>molupta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sincte</a:t>
            </a:r>
            <a:r>
              <a:rPr lang="en-GB" sz="1500" dirty="0">
                <a:latin typeface="Arial"/>
                <a:cs typeface="Arial"/>
              </a:rPr>
              <a:t> qui </a:t>
            </a:r>
            <a:r>
              <a:rPr lang="en-GB" sz="1500" dirty="0" err="1">
                <a:latin typeface="Arial"/>
                <a:cs typeface="Arial"/>
              </a:rPr>
              <a:t>quuntorat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faciis</a:t>
            </a:r>
            <a:r>
              <a:rPr lang="en-GB" sz="1500" dirty="0">
                <a:latin typeface="Arial"/>
                <a:cs typeface="Arial"/>
              </a:rPr>
              <a:t> min </a:t>
            </a:r>
            <a:r>
              <a:rPr lang="en-GB" sz="1500" dirty="0" err="1">
                <a:latin typeface="Arial"/>
                <a:cs typeface="Arial"/>
              </a:rPr>
              <a:t>nonse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nia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consecestius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esectur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audignihilia</a:t>
            </a:r>
            <a:r>
              <a:rPr lang="en-GB" sz="1500" dirty="0">
                <a:latin typeface="Arial"/>
                <a:cs typeface="Arial"/>
              </a:rPr>
              <a:t> non </a:t>
            </a:r>
            <a:r>
              <a:rPr lang="en-GB" sz="1500" dirty="0" err="1">
                <a:latin typeface="Arial"/>
                <a:cs typeface="Arial"/>
              </a:rPr>
              <a:t>raessum</a:t>
            </a:r>
            <a:r>
              <a:rPr lang="en-GB" sz="1500" dirty="0">
                <a:latin typeface="Arial"/>
                <a:cs typeface="Arial"/>
              </a:rPr>
              <a:t>, </a:t>
            </a:r>
            <a:r>
              <a:rPr lang="en-GB" sz="1500" dirty="0" err="1">
                <a:latin typeface="Arial"/>
                <a:cs typeface="Arial"/>
              </a:rPr>
              <a:t>comniet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ulla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alitio</a:t>
            </a:r>
            <a:r>
              <a:rPr lang="en-GB" sz="1500" dirty="0">
                <a:latin typeface="Arial"/>
                <a:cs typeface="Arial"/>
              </a:rPr>
              <a:t> tem et, </a:t>
            </a:r>
            <a:r>
              <a:rPr lang="en-GB" sz="1500" dirty="0" err="1">
                <a:latin typeface="Arial"/>
                <a:cs typeface="Arial"/>
              </a:rPr>
              <a:t>conecae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pelendandis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sandigendis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doloratio</a:t>
            </a:r>
            <a:r>
              <a:rPr lang="en-GB" sz="1500" dirty="0">
                <a:latin typeface="Arial"/>
                <a:cs typeface="Arial"/>
              </a:rPr>
              <a:t>. Et </a:t>
            </a:r>
            <a:r>
              <a:rPr lang="en-GB" sz="1500" dirty="0" err="1">
                <a:latin typeface="Arial"/>
                <a:cs typeface="Arial"/>
              </a:rPr>
              <a:t>et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ommodia</a:t>
            </a:r>
            <a:r>
              <a:rPr lang="en-GB" sz="1500" dirty="0">
                <a:latin typeface="Arial"/>
                <a:cs typeface="Arial"/>
              </a:rPr>
              <a:t> sin </a:t>
            </a:r>
            <a:r>
              <a:rPr lang="en-GB" sz="1500" dirty="0" err="1">
                <a:latin typeface="Arial"/>
                <a:cs typeface="Arial"/>
              </a:rPr>
              <a:t>restiam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est</a:t>
            </a:r>
            <a:r>
              <a:rPr lang="en-GB" sz="1500" dirty="0">
                <a:latin typeface="Arial"/>
                <a:cs typeface="Arial"/>
              </a:rPr>
              <a:t>, </a:t>
            </a:r>
            <a:r>
              <a:rPr lang="en-GB" sz="1500" dirty="0" err="1">
                <a:latin typeface="Arial"/>
                <a:cs typeface="Arial"/>
              </a:rPr>
              <a:t>solores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digendi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tamenis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eum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litem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repratiis</a:t>
            </a:r>
            <a:r>
              <a:rPr lang="en-GB" sz="1500" dirty="0">
                <a:latin typeface="Arial"/>
                <a:cs typeface="Arial"/>
              </a:rPr>
              <a:t> ex et, </a:t>
            </a:r>
            <a:r>
              <a:rPr lang="en-GB" sz="1500" dirty="0" err="1">
                <a:latin typeface="Arial"/>
                <a:cs typeface="Arial"/>
              </a:rPr>
              <a:t>cus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modia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iduciandi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ommolup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turepro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blaut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imporesci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apiciae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cuptatium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nimporem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reribus</a:t>
            </a:r>
            <a:r>
              <a:rPr lang="en-GB" sz="1500" dirty="0">
                <a:latin typeface="Arial"/>
                <a:cs typeface="Arial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918" y="265659"/>
            <a:ext cx="8982420" cy="719723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b="1" dirty="0" smtClean="0">
                <a:solidFill>
                  <a:srgbClr val="64A70B"/>
                </a:solidFill>
                <a:latin typeface="Helvetica" pitchFamily="34" charset="0"/>
                <a:cs typeface="Arial"/>
              </a:rPr>
              <a:t>A message from the CEO.</a:t>
            </a:r>
          </a:p>
          <a:p>
            <a:endParaRPr lang="en-GB" dirty="0">
              <a:latin typeface="Helvetic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028" y="1377538"/>
            <a:ext cx="8280777" cy="3766711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“In today’s challenging economic and political environment Socially Responsible Banking has never been more important in helping to deliver a sustainable economy that works for everyone.</a:t>
            </a:r>
          </a:p>
          <a:p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As a commercial bank with a social conscience, we are delighted that we have been able to support  SMEs and socially minded organisations who share our values. Achieving the milestone of loan approvals of £100m in the first 7 months of the year, a record in Unity Trust Bank’s history, further demonstrates our ability to grow and our determination to a make positive impact on society.</a:t>
            </a:r>
          </a:p>
          <a:p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You can read more about the impact we have enabled our customers to make through our case studies on our website - </a:t>
            </a:r>
            <a:r>
              <a:rPr lang="en-GB" sz="1400" i="1" dirty="0" smtClean="0">
                <a:latin typeface="Arial" pitchFamily="34" charset="0"/>
                <a:cs typeface="Arial" pitchFamily="34" charset="0"/>
                <a:hlinkClick r:id="rId2"/>
              </a:rPr>
              <a:t>Unity.co.uk</a:t>
            </a:r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I would like to thank all of our customers and shareholders for their continued support and the trust they have invested in us to make positive and lasting change. ”</a:t>
            </a:r>
          </a:p>
          <a:p>
            <a:endParaRPr lang="en-GB" sz="1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								</a:t>
            </a: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									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Margaret Willis, Chief Executive Officer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5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7783" y="871528"/>
            <a:ext cx="8963554" cy="0"/>
          </a:xfrm>
          <a:prstGeom prst="line">
            <a:avLst/>
          </a:prstGeom>
          <a:ln w="12700" cap="rnd" cmpd="sng">
            <a:solidFill>
              <a:srgbClr val="269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8"/>
          <p:cNvSpPr txBox="1">
            <a:spLocks/>
          </p:cNvSpPr>
          <p:nvPr/>
        </p:nvSpPr>
        <p:spPr>
          <a:xfrm>
            <a:off x="448917" y="68495"/>
            <a:ext cx="8988497" cy="804809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600" b="1" kern="1200" baseline="0">
                <a:solidFill>
                  <a:srgbClr val="A7A8A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69F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434" y="6583681"/>
            <a:ext cx="4262518" cy="4726410"/>
          </a:xfrm>
          <a:prstGeom prst="rect">
            <a:avLst/>
          </a:prstGeom>
          <a:noFill/>
          <a:ln>
            <a:noFill/>
          </a:ln>
        </p:spPr>
        <p:txBody>
          <a:bodyPr wrap="square" lIns="203076" tIns="203076" rIns="203076" bIns="203076" rtlCol="0" anchor="ctr" anchorCtr="0">
            <a:noAutofit/>
          </a:bodyPr>
          <a:lstStyle/>
          <a:p>
            <a:r>
              <a:rPr lang="en-GB" sz="1800" b="1" dirty="0" err="1">
                <a:solidFill>
                  <a:srgbClr val="269F00"/>
                </a:solidFill>
                <a:latin typeface="Arial"/>
                <a:cs typeface="Arial"/>
              </a:rPr>
              <a:t>Quia</a:t>
            </a:r>
            <a:r>
              <a:rPr lang="en-GB" sz="1800" b="1" dirty="0">
                <a:solidFill>
                  <a:srgbClr val="269F00"/>
                </a:solidFill>
                <a:latin typeface="Arial"/>
                <a:cs typeface="Arial"/>
              </a:rPr>
              <a:t> </a:t>
            </a:r>
            <a:r>
              <a:rPr lang="en-GB" sz="1800" b="1" dirty="0" err="1">
                <a:solidFill>
                  <a:srgbClr val="269F00"/>
                </a:solidFill>
                <a:latin typeface="Arial"/>
                <a:cs typeface="Arial"/>
              </a:rPr>
              <a:t>nihillest</a:t>
            </a:r>
            <a:r>
              <a:rPr lang="en-GB" sz="1800" b="1" dirty="0">
                <a:solidFill>
                  <a:srgbClr val="269F00"/>
                </a:solidFill>
                <a:latin typeface="Arial"/>
                <a:cs typeface="Arial"/>
              </a:rPr>
              <a:t> tem </a:t>
            </a:r>
            <a:r>
              <a:rPr lang="en-GB" sz="1800" b="1" dirty="0" err="1">
                <a:solidFill>
                  <a:srgbClr val="269F00"/>
                </a:solidFill>
                <a:latin typeface="Arial"/>
                <a:cs typeface="Arial"/>
              </a:rPr>
              <a:t>reptaquiam</a:t>
            </a:r>
            <a:endParaRPr lang="en-GB" sz="1800" b="1" dirty="0">
              <a:solidFill>
                <a:srgbClr val="269F00"/>
              </a:solidFill>
              <a:latin typeface="Arial"/>
              <a:cs typeface="Arial"/>
            </a:endParaRPr>
          </a:p>
          <a:p>
            <a:endParaRPr lang="en-GB" sz="1500" dirty="0">
              <a:latin typeface="Arial"/>
              <a:cs typeface="Arial"/>
            </a:endParaRPr>
          </a:p>
          <a:p>
            <a:r>
              <a:rPr lang="en-GB" sz="1500" dirty="0" err="1">
                <a:latin typeface="Arial"/>
                <a:cs typeface="Arial"/>
              </a:rPr>
              <a:t>Officillecus</a:t>
            </a:r>
            <a:r>
              <a:rPr lang="en-GB" sz="1500" dirty="0">
                <a:latin typeface="Arial"/>
                <a:cs typeface="Arial"/>
              </a:rPr>
              <a:t> id </a:t>
            </a:r>
            <a:r>
              <a:rPr lang="en-GB" sz="1500" dirty="0" err="1">
                <a:latin typeface="Arial"/>
                <a:cs typeface="Arial"/>
              </a:rPr>
              <a:t>molupta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sincte</a:t>
            </a:r>
            <a:r>
              <a:rPr lang="en-GB" sz="1500" dirty="0">
                <a:latin typeface="Arial"/>
                <a:cs typeface="Arial"/>
              </a:rPr>
              <a:t> qui </a:t>
            </a:r>
            <a:r>
              <a:rPr lang="en-GB" sz="1500" dirty="0" err="1">
                <a:latin typeface="Arial"/>
                <a:cs typeface="Arial"/>
              </a:rPr>
              <a:t>quuntorat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faciis</a:t>
            </a:r>
            <a:r>
              <a:rPr lang="en-GB" sz="1500" dirty="0">
                <a:latin typeface="Arial"/>
                <a:cs typeface="Arial"/>
              </a:rPr>
              <a:t> min </a:t>
            </a:r>
            <a:r>
              <a:rPr lang="en-GB" sz="1500" dirty="0" err="1">
                <a:latin typeface="Arial"/>
                <a:cs typeface="Arial"/>
              </a:rPr>
              <a:t>nonse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nia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consecestius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esectur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audignihilia</a:t>
            </a:r>
            <a:r>
              <a:rPr lang="en-GB" sz="1500" dirty="0">
                <a:latin typeface="Arial"/>
                <a:cs typeface="Arial"/>
              </a:rPr>
              <a:t> non </a:t>
            </a:r>
            <a:r>
              <a:rPr lang="en-GB" sz="1500" dirty="0" err="1">
                <a:latin typeface="Arial"/>
                <a:cs typeface="Arial"/>
              </a:rPr>
              <a:t>raessum</a:t>
            </a:r>
            <a:r>
              <a:rPr lang="en-GB" sz="1500" dirty="0">
                <a:latin typeface="Arial"/>
                <a:cs typeface="Arial"/>
              </a:rPr>
              <a:t>, </a:t>
            </a:r>
            <a:r>
              <a:rPr lang="en-GB" sz="1500" dirty="0" err="1">
                <a:latin typeface="Arial"/>
                <a:cs typeface="Arial"/>
              </a:rPr>
              <a:t>comniet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ulla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alitio</a:t>
            </a:r>
            <a:r>
              <a:rPr lang="en-GB" sz="1500" dirty="0">
                <a:latin typeface="Arial"/>
                <a:cs typeface="Arial"/>
              </a:rPr>
              <a:t> tem et, </a:t>
            </a:r>
            <a:r>
              <a:rPr lang="en-GB" sz="1500" dirty="0" err="1">
                <a:latin typeface="Arial"/>
                <a:cs typeface="Arial"/>
              </a:rPr>
              <a:t>conecae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pelendandis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sandigendis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doloratio</a:t>
            </a:r>
            <a:r>
              <a:rPr lang="en-GB" sz="1500" dirty="0">
                <a:latin typeface="Arial"/>
                <a:cs typeface="Arial"/>
              </a:rPr>
              <a:t>. Et </a:t>
            </a:r>
            <a:r>
              <a:rPr lang="en-GB" sz="1500" dirty="0" err="1">
                <a:latin typeface="Arial"/>
                <a:cs typeface="Arial"/>
              </a:rPr>
              <a:t>et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ommodia</a:t>
            </a:r>
            <a:r>
              <a:rPr lang="en-GB" sz="1500" dirty="0">
                <a:latin typeface="Arial"/>
                <a:cs typeface="Arial"/>
              </a:rPr>
              <a:t> sin </a:t>
            </a:r>
            <a:r>
              <a:rPr lang="en-GB" sz="1500" dirty="0" err="1">
                <a:latin typeface="Arial"/>
                <a:cs typeface="Arial"/>
              </a:rPr>
              <a:t>restiam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est</a:t>
            </a:r>
            <a:r>
              <a:rPr lang="en-GB" sz="1500" dirty="0">
                <a:latin typeface="Arial"/>
                <a:cs typeface="Arial"/>
              </a:rPr>
              <a:t>, </a:t>
            </a:r>
            <a:r>
              <a:rPr lang="en-GB" sz="1500" dirty="0" err="1">
                <a:latin typeface="Arial"/>
                <a:cs typeface="Arial"/>
              </a:rPr>
              <a:t>solores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digendi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tamenis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eum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litem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repratiis</a:t>
            </a:r>
            <a:r>
              <a:rPr lang="en-GB" sz="1500" dirty="0">
                <a:latin typeface="Arial"/>
                <a:cs typeface="Arial"/>
              </a:rPr>
              <a:t> ex et, </a:t>
            </a:r>
            <a:r>
              <a:rPr lang="en-GB" sz="1500" dirty="0" err="1">
                <a:latin typeface="Arial"/>
                <a:cs typeface="Arial"/>
              </a:rPr>
              <a:t>cus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modia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iduciandi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ommolup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turepro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blaut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imporesci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apiciae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cuptatium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nimporem</a:t>
            </a:r>
            <a:r>
              <a:rPr lang="en-GB" sz="1500" dirty="0">
                <a:latin typeface="Arial"/>
                <a:cs typeface="Arial"/>
              </a:rPr>
              <a:t> </a:t>
            </a:r>
            <a:r>
              <a:rPr lang="en-GB" sz="1500" dirty="0" err="1">
                <a:latin typeface="Arial"/>
                <a:cs typeface="Arial"/>
              </a:rPr>
              <a:t>reribus</a:t>
            </a:r>
            <a:r>
              <a:rPr lang="en-GB" sz="1500" dirty="0">
                <a:latin typeface="Arial"/>
                <a:cs typeface="Arial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918" y="265659"/>
            <a:ext cx="8982420" cy="719723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b="1" dirty="0" smtClean="0">
                <a:solidFill>
                  <a:srgbClr val="64A70B"/>
                </a:solidFill>
                <a:latin typeface="Helvetica" pitchFamily="34" charset="0"/>
                <a:cs typeface="Arial"/>
              </a:rPr>
              <a:t>Contents.</a:t>
            </a:r>
          </a:p>
          <a:p>
            <a:endParaRPr lang="en-GB" dirty="0">
              <a:latin typeface="Helvetic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028" y="1377538"/>
            <a:ext cx="8280777" cy="3181935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Continuing success										page 4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Strong financials										page 5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Safe loan growth &amp; amplified social purpose					page 6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Banking those with a shared philosophy						page 7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Social impact metrics 									page 8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400" dirty="0" smtClean="0">
              <a:cs typeface="Calibri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400" dirty="0" smtClean="0">
              <a:cs typeface="Calibri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400" dirty="0" smtClean="0"/>
          </a:p>
          <a:p>
            <a:pPr marL="205968" indent="-205968">
              <a:buFont typeface="Arial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7825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7783" y="871528"/>
            <a:ext cx="8963554" cy="0"/>
          </a:xfrm>
          <a:prstGeom prst="line">
            <a:avLst/>
          </a:prstGeom>
          <a:ln w="12700" cap="rnd" cmpd="sng">
            <a:solidFill>
              <a:srgbClr val="269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8"/>
          <p:cNvSpPr txBox="1">
            <a:spLocks/>
          </p:cNvSpPr>
          <p:nvPr/>
        </p:nvSpPr>
        <p:spPr>
          <a:xfrm>
            <a:off x="448917" y="68495"/>
            <a:ext cx="8988497" cy="804809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600" b="1" kern="1200" baseline="0">
                <a:solidFill>
                  <a:srgbClr val="A7A8A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69F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918" y="265659"/>
            <a:ext cx="8982420" cy="411946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b="1" dirty="0" smtClean="0">
                <a:solidFill>
                  <a:srgbClr val="64A70B"/>
                </a:solidFill>
                <a:latin typeface="Helvetica" pitchFamily="34" charset="0"/>
                <a:cs typeface="Arial"/>
              </a:rPr>
              <a:t>Continuing success.</a:t>
            </a:r>
            <a:endParaRPr lang="en-GB" dirty="0">
              <a:latin typeface="Helvetic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028" y="1377538"/>
            <a:ext cx="8280777" cy="432070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Continued focus on customer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Significant lending growth helping organisations that are creating social impact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Sustained focus on prudent underwriting standards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Our capital and liquidity positions remain strong and support future growth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Enhanced internet banking and product propositions help customers to be more efficient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Unity remains well-positioned in an environment of economic uncertainty </a:t>
            </a:r>
          </a:p>
          <a:p>
            <a:pPr marL="342900" indent="-342900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400" dirty="0" smtClean="0"/>
          </a:p>
          <a:p>
            <a:pPr marL="205968" indent="-205968">
              <a:buFont typeface="Arial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7825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88074"/>
            <a:ext cx="7993958" cy="3662972"/>
          </a:xfrm>
          <a:prstGeom prst="rect">
            <a:avLst/>
          </a:prstGeom>
          <a:noFill/>
          <a:ln>
            <a:noFill/>
          </a:ln>
        </p:spPr>
        <p:txBody>
          <a:bodyPr wrap="square" lIns="203076" tIns="203076" rIns="203076" bIns="203076" rtlCol="0" anchor="t" anchorCtr="0">
            <a:noAutofit/>
          </a:bodyPr>
          <a:lstStyle/>
          <a:p>
            <a:endParaRPr lang="en-GB" sz="1500" dirty="0">
              <a:latin typeface="Arial"/>
              <a:cs typeface="Arial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Underlying PBT(1) significantly ahead of plan 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Interest income improved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Underlying cost/income ratio(1) improved to 74%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CET 1 ratio above regulatory requirements and increasing return on capital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918" y="265659"/>
            <a:ext cx="8982420" cy="411946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b="1" dirty="0" smtClean="0">
                <a:solidFill>
                  <a:srgbClr val="64A70B"/>
                </a:solidFill>
                <a:latin typeface="Helvetica" pitchFamily="34" charset="0"/>
                <a:cs typeface="Arial"/>
              </a:rPr>
              <a:t>Strong financials.</a:t>
            </a:r>
            <a:endParaRPr lang="en-GB" dirty="0"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812" y="1306906"/>
            <a:ext cx="4506877" cy="381168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dirty="0" smtClean="0">
                <a:solidFill>
                  <a:sysClr val="windowText" lastClr="000000"/>
                </a:solidFill>
                <a:latin typeface="Arial"/>
              </a:rPr>
              <a:t>Comparing H1 2016 to H1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2975" y="2061968"/>
            <a:ext cx="4262518" cy="3662972"/>
          </a:xfrm>
          <a:prstGeom prst="rect">
            <a:avLst/>
          </a:prstGeom>
          <a:noFill/>
          <a:ln>
            <a:noFill/>
          </a:ln>
        </p:spPr>
        <p:txBody>
          <a:bodyPr wrap="square" lIns="203076" tIns="203076" rIns="203076" bIns="203076" rtlCol="0" anchor="ctr" anchorCtr="0">
            <a:noAutofit/>
          </a:bodyPr>
          <a:lstStyle/>
          <a:p>
            <a:pPr marL="205968" indent="-205968" algn="ctr"/>
            <a:endParaRPr lang="en-GB" sz="1500" dirty="0">
              <a:solidFill>
                <a:srgbClr val="B2B2B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31413" y="1869219"/>
            <a:ext cx="4262518" cy="4065710"/>
          </a:xfrm>
          <a:prstGeom prst="rect">
            <a:avLst/>
          </a:prstGeom>
          <a:noFill/>
          <a:ln>
            <a:noFill/>
          </a:ln>
        </p:spPr>
        <p:txBody>
          <a:bodyPr wrap="square" lIns="203076" tIns="203076" rIns="203076" bIns="203076" rtlCol="0" anchor="ctr" anchorCtr="0">
            <a:noAutofit/>
          </a:bodyPr>
          <a:lstStyle/>
          <a:p>
            <a:pPr marL="205968" indent="-205968" algn="ctr"/>
            <a:endParaRPr lang="en-GB" sz="1500" dirty="0">
              <a:solidFill>
                <a:srgbClr val="B2B2B2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6476793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GB" sz="800" dirty="0" smtClean="0"/>
              <a:t>Excludes £0.3m PBT in H1 2016 relating to ‘one-off’ items</a:t>
            </a:r>
          </a:p>
          <a:p>
            <a:pPr marL="228600" indent="-228600"/>
            <a:r>
              <a:rPr lang="en-GB" sz="800" dirty="0" smtClean="0"/>
              <a:t>(2)	CET1 capital ratio = Common Equity Tier 1 capital resources / risk weighted assets</a:t>
            </a:r>
            <a:endParaRPr lang="en-GB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918" y="265659"/>
            <a:ext cx="8982420" cy="411946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b="1" dirty="0" smtClean="0">
                <a:solidFill>
                  <a:srgbClr val="64A70B"/>
                </a:solidFill>
                <a:latin typeface="Arial"/>
                <a:cs typeface="Arial"/>
              </a:rPr>
              <a:t>Safe growth and amplified social purpose.</a:t>
            </a:r>
            <a:endParaRPr lang="en-GB" dirty="0">
              <a:solidFill>
                <a:srgbClr val="64A70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917" y="1837289"/>
            <a:ext cx="4158709" cy="4065710"/>
          </a:xfrm>
          <a:prstGeom prst="rect">
            <a:avLst/>
          </a:prstGeom>
          <a:noFill/>
          <a:ln>
            <a:noFill/>
          </a:ln>
        </p:spPr>
        <p:txBody>
          <a:bodyPr wrap="square" lIns="203076" tIns="203076" rIns="203076" bIns="203076" rtlCol="0" anchor="t" anchorCtr="0">
            <a:noAutofit/>
          </a:bodyPr>
          <a:lstStyle/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New loans continue to amplify our social impact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Loan approvals + 63% on H1 2016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Lending quality and credit performance remains strong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500" dirty="0">
              <a:latin typeface="Arial"/>
              <a:cs typeface="Arial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833257" y="1837289"/>
          <a:ext cx="479763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7783" y="871528"/>
            <a:ext cx="8963554" cy="0"/>
          </a:xfrm>
          <a:prstGeom prst="line">
            <a:avLst/>
          </a:prstGeom>
          <a:ln w="12700" cap="rnd" cmpd="sng">
            <a:solidFill>
              <a:srgbClr val="269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8"/>
          <p:cNvSpPr txBox="1">
            <a:spLocks/>
          </p:cNvSpPr>
          <p:nvPr/>
        </p:nvSpPr>
        <p:spPr>
          <a:xfrm>
            <a:off x="448917" y="68495"/>
            <a:ext cx="8988497" cy="804809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1600" b="1" kern="1200" baseline="0">
                <a:solidFill>
                  <a:srgbClr val="A7A8A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69F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918" y="265659"/>
            <a:ext cx="8982420" cy="411946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b="1" dirty="0" smtClean="0">
                <a:solidFill>
                  <a:srgbClr val="64A70B"/>
                </a:solidFill>
                <a:latin typeface="Helvetica" pitchFamily="34" charset="0"/>
                <a:cs typeface="Arial"/>
              </a:rPr>
              <a:t>Banking those with a shared philosophy.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1028" y="1377538"/>
            <a:ext cx="8280777" cy="4043709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Unity is positioned as the bank of choice for organisations who share our double bottom line philosophy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We help organisations to prosper and contribute to social change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Our second Socially Responsible Banking Conference is planned </a:t>
            </a:r>
            <a:r>
              <a:rPr lang="en-GB" sz="160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GB" sz="1600" smtClean="0">
                <a:latin typeface="Arial" pitchFamily="34" charset="0"/>
                <a:cs typeface="Arial" pitchFamily="34" charset="0"/>
              </a:rPr>
              <a:t>17</a:t>
            </a:r>
            <a:r>
              <a:rPr lang="en-GB" sz="1600" baseline="3000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60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May, and we hope to see you there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We help create a better society through our employee-led ‘Unity in the Community’ (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UitC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 programme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New customer numbers are growing and deposit balances continue to increase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205968" indent="-205968">
              <a:buFont typeface="Arial" pitchFamily="34" charset="0"/>
              <a:buChar char="•"/>
            </a:pPr>
            <a:endParaRPr lang="en-GB" sz="1400" dirty="0" smtClean="0"/>
          </a:p>
          <a:p>
            <a:pPr marL="205968" indent="-205968">
              <a:buFont typeface="Arial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7825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918" y="265659"/>
            <a:ext cx="8982420" cy="411946"/>
          </a:xfrm>
          <a:prstGeom prst="rect">
            <a:avLst/>
          </a:prstGeom>
          <a:noFill/>
        </p:spPr>
        <p:txBody>
          <a:bodyPr wrap="square" lIns="103163" tIns="51581" rIns="103163" bIns="51581" rtlCol="0">
            <a:spAutoFit/>
          </a:bodyPr>
          <a:lstStyle/>
          <a:p>
            <a:r>
              <a:rPr lang="en-GB" b="1" dirty="0" smtClean="0">
                <a:solidFill>
                  <a:srgbClr val="64A70B"/>
                </a:solidFill>
                <a:latin typeface="Arial"/>
                <a:cs typeface="Arial"/>
              </a:rPr>
              <a:t>Social impact metrics.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4543" y="1362276"/>
            <a:ext cx="2686169" cy="4065710"/>
          </a:xfrm>
          <a:prstGeom prst="rect">
            <a:avLst/>
          </a:prstGeom>
          <a:noFill/>
          <a:ln>
            <a:noFill/>
          </a:ln>
        </p:spPr>
        <p:txBody>
          <a:bodyPr wrap="square" lIns="203076" tIns="203076" rIns="203076" bIns="203076" rtlCol="0" anchor="t" anchorCtr="0">
            <a:no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New business is considered in light of both credit worthiness and social impact.</a:t>
            </a:r>
          </a:p>
          <a:p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Each loan we provide has either a direct impact (e.g. creates bed spaces, housing or creates jobs) or an indirect impact (e.g. money lent to intermediaries is lent on to companies without direct access to finance).</a:t>
            </a:r>
          </a:p>
          <a:p>
            <a:pPr marL="205968" indent="-205968">
              <a:buFont typeface="Arial" pitchFamily="34" charset="0"/>
              <a:buChar char="•"/>
            </a:pPr>
            <a:endParaRPr lang="en-GB" sz="1500" dirty="0">
              <a:latin typeface="Arial"/>
              <a:cs typeface="Arial"/>
            </a:endParaRPr>
          </a:p>
        </p:txBody>
      </p:sp>
      <p:grpSp>
        <p:nvGrpSpPr>
          <p:cNvPr id="6" name="Group 3"/>
          <p:cNvGrpSpPr/>
          <p:nvPr/>
        </p:nvGrpSpPr>
        <p:grpSpPr>
          <a:xfrm>
            <a:off x="3467593" y="1005994"/>
            <a:ext cx="5888011" cy="5256584"/>
            <a:chOff x="755576" y="1052736"/>
            <a:chExt cx="7488832" cy="5256584"/>
          </a:xfrm>
        </p:grpSpPr>
        <p:sp>
          <p:nvSpPr>
            <p:cNvPr id="7" name="Oval 6"/>
            <p:cNvSpPr/>
            <p:nvPr/>
          </p:nvSpPr>
          <p:spPr>
            <a:xfrm>
              <a:off x="3046278" y="2564904"/>
              <a:ext cx="2731221" cy="2016224"/>
            </a:xfrm>
            <a:prstGeom prst="ellipse">
              <a:avLst/>
            </a:prstGeom>
            <a:solidFill>
              <a:srgbClr val="A7A8AA">
                <a:alpha val="8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Helvetica" pitchFamily="34" charset="0"/>
                </a:rPr>
                <a:t>Amplifying </a:t>
              </a:r>
            </a:p>
            <a:p>
              <a:pPr algn="ctr"/>
              <a:r>
                <a:rPr lang="en-GB" sz="2000" b="1" dirty="0" smtClean="0">
                  <a:latin typeface="Helvetica" pitchFamily="34" charset="0"/>
                </a:rPr>
                <a:t>Social</a:t>
              </a:r>
            </a:p>
            <a:p>
              <a:pPr algn="ctr"/>
              <a:r>
                <a:rPr lang="en-GB" sz="2000" b="1" dirty="0" smtClean="0">
                  <a:latin typeface="Helvetica" pitchFamily="34" charset="0"/>
                </a:rPr>
                <a:t>Impact</a:t>
              </a:r>
              <a:endParaRPr lang="en-GB" sz="2000" b="1" dirty="0">
                <a:latin typeface="Helvetic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95736" y="1052736"/>
              <a:ext cx="2160240" cy="1584176"/>
            </a:xfrm>
            <a:prstGeom prst="ellipse">
              <a:avLst/>
            </a:prstGeom>
            <a:solidFill>
              <a:srgbClr val="63A844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Jobs created or protected</a:t>
              </a:r>
            </a:p>
            <a:p>
              <a:pPr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396</a:t>
              </a:r>
              <a:endParaRPr lang="en-GB" sz="1200" b="1" dirty="0">
                <a:latin typeface="Helvetica" pitchFamily="34" charset="0"/>
                <a:cs typeface="Calibri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860032" y="1124744"/>
              <a:ext cx="2160240" cy="1584176"/>
            </a:xfrm>
            <a:prstGeom prst="ellipse">
              <a:avLst/>
            </a:prstGeom>
            <a:solidFill>
              <a:srgbClr val="63A844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Bed spaces </a:t>
              </a:r>
            </a:p>
            <a:p>
              <a:pPr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238</a:t>
              </a:r>
              <a:endParaRPr lang="en-GB" sz="1200" b="1" dirty="0">
                <a:latin typeface="Helvetica" pitchFamily="34" charset="0"/>
                <a:cs typeface="Calibri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084168" y="2852936"/>
              <a:ext cx="2160240" cy="1584176"/>
            </a:xfrm>
            <a:prstGeom prst="ellipse">
              <a:avLst/>
            </a:prstGeom>
            <a:solidFill>
              <a:srgbClr val="63A844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Volunteer days </a:t>
              </a:r>
            </a:p>
            <a:p>
              <a:pPr lvl="0"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completed</a:t>
              </a:r>
            </a:p>
            <a:p>
              <a:pPr lvl="0"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74</a:t>
              </a:r>
              <a:endParaRPr lang="en-GB" sz="1200" b="1" dirty="0">
                <a:latin typeface="Helvetica" pitchFamily="34" charset="0"/>
                <a:cs typeface="Calibri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716016" y="4725144"/>
              <a:ext cx="2160240" cy="1584176"/>
            </a:xfrm>
            <a:prstGeom prst="ellipse">
              <a:avLst/>
            </a:prstGeom>
            <a:solidFill>
              <a:srgbClr val="63A844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 People housed </a:t>
              </a:r>
            </a:p>
            <a:p>
              <a:pPr lvl="0"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101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051720" y="4653136"/>
              <a:ext cx="2160240" cy="1584176"/>
            </a:xfrm>
            <a:prstGeom prst="ellipse">
              <a:avLst/>
            </a:prstGeom>
            <a:solidFill>
              <a:srgbClr val="63A844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Helping underserved communities gain access to finance</a:t>
              </a:r>
            </a:p>
            <a:p>
              <a:pPr lvl="0" algn="ctr"/>
              <a:r>
                <a:rPr lang="en-GB" sz="1200" b="1" dirty="0" smtClean="0">
                  <a:latin typeface="Helvetica" pitchFamily="34" charset="0"/>
                  <a:cs typeface="Calibri" pitchFamily="34" charset="0"/>
                </a:rPr>
                <a:t>388 loans worth £3.3m</a:t>
              </a:r>
              <a:endParaRPr lang="en-GB" sz="1200" b="1" dirty="0">
                <a:latin typeface="Helvetica" pitchFamily="34" charset="0"/>
                <a:cs typeface="Calibri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55576" y="2708920"/>
              <a:ext cx="2160240" cy="1584176"/>
            </a:xfrm>
            <a:prstGeom prst="ellipse">
              <a:avLst/>
            </a:prstGeom>
            <a:solidFill>
              <a:srgbClr val="63A844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GB" sz="1000" b="1" dirty="0" smtClean="0">
                  <a:latin typeface="Helvetica" pitchFamily="34" charset="0"/>
                  <a:cs typeface="Calibri" pitchFamily="34" charset="0"/>
                </a:rPr>
                <a:t>Apprenticeships training and internships </a:t>
              </a:r>
            </a:p>
            <a:p>
              <a:pPr lvl="0" algn="ctr"/>
              <a:r>
                <a:rPr lang="en-GB" sz="1000" b="1" dirty="0" smtClean="0">
                  <a:latin typeface="Helvetica" pitchFamily="34" charset="0"/>
                  <a:cs typeface="Calibri" pitchFamily="34" charset="0"/>
                </a:rPr>
                <a:t>13</a:t>
              </a:r>
              <a:endParaRPr lang="en-GB" sz="1000" b="1" dirty="0">
                <a:latin typeface="Helvetica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A1BF4E2844C45B8B04F160C8D3CE5" ma:contentTypeVersion="5" ma:contentTypeDescription="Create a new document." ma:contentTypeScope="" ma:versionID="508f7331ac4d462d676e04a05406fe4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ab60bf7728aee1676cccf76c5092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D6DFEB-3A4B-40B3-B0E8-E833D330C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BB1A8B-582E-4209-9666-063E1288E43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C2D7B9-F009-4B3D-8FB2-A2C47273FB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610</Words>
  <Application>Microsoft Office PowerPoint</Application>
  <PresentationFormat>A4 Paper (210x297 mm)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Custom Design</vt:lpstr>
      <vt:lpstr>1_Custom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Walton</dc:creator>
  <cp:lastModifiedBy>bella jones</cp:lastModifiedBy>
  <cp:revision>107</cp:revision>
  <dcterms:created xsi:type="dcterms:W3CDTF">2017-06-15T14:57:15Z</dcterms:created>
  <dcterms:modified xsi:type="dcterms:W3CDTF">2017-10-06T12:03:59Z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0x0101002FDA1BF4E2844C45B8B04F160C8D3CE5</vt:lpwstr>
  </property>
</Properties>
</file>